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41"/>
  </p:notesMasterIdLst>
  <p:handoutMasterIdLst>
    <p:handoutMasterId r:id="rId42"/>
  </p:handoutMasterIdLst>
  <p:sldIdLst>
    <p:sldId id="256" r:id="rId2"/>
    <p:sldId id="257" r:id="rId3"/>
    <p:sldId id="258" r:id="rId4"/>
    <p:sldId id="259" r:id="rId5"/>
    <p:sldId id="260" r:id="rId6"/>
    <p:sldId id="296" r:id="rId7"/>
    <p:sldId id="299" r:id="rId8"/>
    <p:sldId id="306" r:id="rId9"/>
    <p:sldId id="301" r:id="rId10"/>
    <p:sldId id="270" r:id="rId11"/>
    <p:sldId id="305" r:id="rId12"/>
    <p:sldId id="303" r:id="rId13"/>
    <p:sldId id="304" r:id="rId14"/>
    <p:sldId id="302" r:id="rId15"/>
    <p:sldId id="283" r:id="rId16"/>
    <p:sldId id="274" r:id="rId17"/>
    <p:sldId id="292" r:id="rId18"/>
    <p:sldId id="289" r:id="rId19"/>
    <p:sldId id="290" r:id="rId20"/>
    <p:sldId id="291" r:id="rId21"/>
    <p:sldId id="271" r:id="rId22"/>
    <p:sldId id="272" r:id="rId23"/>
    <p:sldId id="261" r:id="rId24"/>
    <p:sldId id="265" r:id="rId25"/>
    <p:sldId id="288" r:id="rId26"/>
    <p:sldId id="298" r:id="rId27"/>
    <p:sldId id="278" r:id="rId28"/>
    <p:sldId id="266" r:id="rId29"/>
    <p:sldId id="276" r:id="rId30"/>
    <p:sldId id="284" r:id="rId31"/>
    <p:sldId id="280" r:id="rId32"/>
    <p:sldId id="281" r:id="rId33"/>
    <p:sldId id="287" r:id="rId34"/>
    <p:sldId id="286" r:id="rId35"/>
    <p:sldId id="282" r:id="rId36"/>
    <p:sldId id="285" r:id="rId37"/>
    <p:sldId id="277" r:id="rId38"/>
    <p:sldId id="273" r:id="rId39"/>
    <p:sldId id="26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ter" id="{051A2744-3BE3-8941-BD7A-4E59E0E9EE1F}">
          <p14:sldIdLst>
            <p14:sldId id="256"/>
            <p14:sldId id="257"/>
            <p14:sldId id="258"/>
            <p14:sldId id="259"/>
            <p14:sldId id="260"/>
            <p14:sldId id="296"/>
          </p14:sldIdLst>
        </p14:section>
        <p14:section name="Songyuan" id="{4D471FC2-C8C2-9348-827C-A96629E6D9AA}">
          <p14:sldIdLst>
            <p14:sldId id="299"/>
            <p14:sldId id="306"/>
            <p14:sldId id="301"/>
            <p14:sldId id="270"/>
            <p14:sldId id="305"/>
            <p14:sldId id="303"/>
            <p14:sldId id="304"/>
            <p14:sldId id="302"/>
          </p14:sldIdLst>
        </p14:section>
        <p14:section name="Samuel" id="{4405BE56-9F6B-1E4F-973E-26D051FD296D}">
          <p14:sldIdLst>
            <p14:sldId id="283"/>
            <p14:sldId id="274"/>
            <p14:sldId id="292"/>
            <p14:sldId id="289"/>
            <p14:sldId id="290"/>
            <p14:sldId id="291"/>
            <p14:sldId id="271"/>
            <p14:sldId id="272"/>
            <p14:sldId id="261"/>
            <p14:sldId id="265"/>
            <p14:sldId id="288"/>
            <p14:sldId id="298"/>
            <p14:sldId id="278"/>
          </p14:sldIdLst>
        </p14:section>
        <p14:section name="Ryan" id="{A1932261-5F0D-D743-BD0B-7349220EF4D1}">
          <p14:sldIdLst>
            <p14:sldId id="266"/>
            <p14:sldId id="276"/>
            <p14:sldId id="284"/>
            <p14:sldId id="280"/>
            <p14:sldId id="281"/>
            <p14:sldId id="287"/>
            <p14:sldId id="286"/>
            <p14:sldId id="282"/>
            <p14:sldId id="285"/>
            <p14:sldId id="277"/>
          </p14:sldIdLst>
        </p14:section>
        <p14:section name="Walter" id="{EA5A2915-D27D-694E-ADDC-FE9CBB722BEC}">
          <p14:sldIdLst>
            <p14:sldId id="273"/>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0D0"/>
    <a:srgbClr val="FFFF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70870" autoAdjust="0"/>
  </p:normalViewPr>
  <p:slideViewPr>
    <p:cSldViewPr snapToGrid="0" snapToObjects="1">
      <p:cViewPr varScale="1">
        <p:scale>
          <a:sx n="51" d="100"/>
          <a:sy n="51" d="100"/>
        </p:scale>
        <p:origin x="-1962"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am:Dropbox:I-Focus:Presentations:Semis:Research%20Data%20-%20Gam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sam:Dropbox:I-Focus:Presentations:Semis:Research%20Data.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18065182279363"/>
          <c:y val="0.10367649459854"/>
          <c:w val="0.86333660688879499"/>
          <c:h val="0.72308840275321995"/>
        </c:manualLayout>
      </c:layout>
      <c:barChart>
        <c:barDir val="col"/>
        <c:grouping val="clustered"/>
        <c:varyColors val="1"/>
        <c:ser>
          <c:idx val="0"/>
          <c:order val="0"/>
          <c:tx>
            <c:strRef>
              <c:f>'For Graph'!$B$2</c:f>
              <c:strCache>
                <c:ptCount val="1"/>
                <c:pt idx="0">
                  <c:v>Eye-Tracking</c:v>
                </c:pt>
              </c:strCache>
            </c:strRef>
          </c:tx>
          <c:spPr>
            <a:solidFill>
              <a:srgbClr val="4684EE"/>
            </a:solidFill>
          </c:spPr>
          <c:invertIfNegative val="1"/>
          <c:dLbls>
            <c:txPr>
              <a:bodyPr/>
              <a:lstStyle/>
              <a:p>
                <a:pPr>
                  <a:defRPr sz="1400">
                    <a:solidFill>
                      <a:schemeClr val="tx2">
                        <a:lumMod val="75000"/>
                      </a:schemeClr>
                    </a:solidFill>
                    <a:latin typeface="Museo 300" pitchFamily="50" charset="0"/>
                  </a:defRPr>
                </a:pPr>
                <a:endParaRPr lang="en-US"/>
              </a:p>
            </c:txPr>
            <c:dLblPos val="inBase"/>
            <c:showLegendKey val="0"/>
            <c:showVal val="1"/>
            <c:showCatName val="0"/>
            <c:showSerName val="0"/>
            <c:showPercent val="0"/>
            <c:showBubbleSize val="0"/>
            <c:showLeaderLines val="0"/>
          </c:dLbls>
          <c:cat>
            <c:numRef>
              <c:f>'For Graph'!$A$3:$A$8</c:f>
              <c:numCache>
                <c:formatCode>General</c:formatCode>
                <c:ptCount val="6"/>
                <c:pt idx="0">
                  <c:v>1</c:v>
                </c:pt>
                <c:pt idx="1">
                  <c:v>2</c:v>
                </c:pt>
                <c:pt idx="2">
                  <c:v>3</c:v>
                </c:pt>
                <c:pt idx="3">
                  <c:v>4</c:v>
                </c:pt>
                <c:pt idx="4">
                  <c:v>5</c:v>
                </c:pt>
                <c:pt idx="5">
                  <c:v>6</c:v>
                </c:pt>
              </c:numCache>
            </c:numRef>
          </c:cat>
          <c:val>
            <c:numRef>
              <c:f>'For Graph'!$B$3:$B$8</c:f>
              <c:numCache>
                <c:formatCode>General</c:formatCode>
                <c:ptCount val="6"/>
                <c:pt idx="0">
                  <c:v>41</c:v>
                </c:pt>
                <c:pt idx="1">
                  <c:v>59</c:v>
                </c:pt>
                <c:pt idx="2">
                  <c:v>77</c:v>
                </c:pt>
                <c:pt idx="3">
                  <c:v>51</c:v>
                </c:pt>
                <c:pt idx="4">
                  <c:v>40</c:v>
                </c:pt>
                <c:pt idx="5">
                  <c:v>40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1"/>
          <c:order val="1"/>
          <c:tx>
            <c:strRef>
              <c:f>'For Graph'!$C$2</c:f>
              <c:strCache>
                <c:ptCount val="1"/>
                <c:pt idx="0">
                  <c:v>Mouse</c:v>
                </c:pt>
              </c:strCache>
            </c:strRef>
          </c:tx>
          <c:spPr>
            <a:solidFill>
              <a:srgbClr val="DC3912"/>
            </a:solidFill>
          </c:spPr>
          <c:invertIfNegative val="1"/>
          <c:dLbls>
            <c:txPr>
              <a:bodyPr/>
              <a:lstStyle/>
              <a:p>
                <a:pPr>
                  <a:defRPr sz="1400">
                    <a:solidFill>
                      <a:schemeClr val="accent6">
                        <a:lumMod val="20000"/>
                        <a:lumOff val="80000"/>
                      </a:schemeClr>
                    </a:solidFill>
                    <a:latin typeface="Museo 300" pitchFamily="50" charset="0"/>
                  </a:defRPr>
                </a:pPr>
                <a:endParaRPr lang="en-US"/>
              </a:p>
            </c:txPr>
            <c:dLblPos val="inBase"/>
            <c:showLegendKey val="0"/>
            <c:showVal val="1"/>
            <c:showCatName val="0"/>
            <c:showSerName val="0"/>
            <c:showPercent val="0"/>
            <c:showBubbleSize val="0"/>
            <c:showLeaderLines val="0"/>
          </c:dLbls>
          <c:cat>
            <c:numRef>
              <c:f>'For Graph'!$A$3:$A$8</c:f>
              <c:numCache>
                <c:formatCode>General</c:formatCode>
                <c:ptCount val="6"/>
                <c:pt idx="0">
                  <c:v>1</c:v>
                </c:pt>
                <c:pt idx="1">
                  <c:v>2</c:v>
                </c:pt>
                <c:pt idx="2">
                  <c:v>3</c:v>
                </c:pt>
                <c:pt idx="3">
                  <c:v>4</c:v>
                </c:pt>
                <c:pt idx="4">
                  <c:v>5</c:v>
                </c:pt>
                <c:pt idx="5">
                  <c:v>6</c:v>
                </c:pt>
              </c:numCache>
            </c:numRef>
          </c:cat>
          <c:val>
            <c:numRef>
              <c:f>'For Graph'!$C$3:$C$8</c:f>
              <c:numCache>
                <c:formatCode>General</c:formatCode>
                <c:ptCount val="6"/>
                <c:pt idx="0">
                  <c:v>49</c:v>
                </c:pt>
                <c:pt idx="1">
                  <c:v>58</c:v>
                </c:pt>
                <c:pt idx="2">
                  <c:v>40</c:v>
                </c:pt>
                <c:pt idx="3">
                  <c:v>34</c:v>
                </c:pt>
                <c:pt idx="4">
                  <c:v>46</c:v>
                </c:pt>
                <c:pt idx="5">
                  <c:v>41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2"/>
          <c:order val="2"/>
          <c:tx>
            <c:strRef>
              <c:f>'For Graph'!$D$2</c:f>
              <c:strCache>
                <c:ptCount val="1"/>
                <c:pt idx="0">
                  <c:v>Leap Motion</c:v>
                </c:pt>
              </c:strCache>
            </c:strRef>
          </c:tx>
          <c:spPr>
            <a:solidFill>
              <a:srgbClr val="FF9900"/>
            </a:solidFill>
          </c:spPr>
          <c:invertIfNegative val="1"/>
          <c:dLbls>
            <c:txPr>
              <a:bodyPr/>
              <a:lstStyle/>
              <a:p>
                <a:pPr>
                  <a:defRPr sz="1400">
                    <a:solidFill>
                      <a:srgbClr val="800000"/>
                    </a:solidFill>
                    <a:latin typeface="Museo 300" pitchFamily="50" charset="0"/>
                  </a:defRPr>
                </a:pPr>
                <a:endParaRPr lang="en-US"/>
              </a:p>
            </c:txPr>
            <c:dLblPos val="inBase"/>
            <c:showLegendKey val="0"/>
            <c:showVal val="1"/>
            <c:showCatName val="0"/>
            <c:showSerName val="0"/>
            <c:showPercent val="0"/>
            <c:showBubbleSize val="0"/>
            <c:showLeaderLines val="0"/>
          </c:dLbls>
          <c:cat>
            <c:numRef>
              <c:f>'For Graph'!$A$3:$A$8</c:f>
              <c:numCache>
                <c:formatCode>General</c:formatCode>
                <c:ptCount val="6"/>
                <c:pt idx="0">
                  <c:v>1</c:v>
                </c:pt>
                <c:pt idx="1">
                  <c:v>2</c:v>
                </c:pt>
                <c:pt idx="2">
                  <c:v>3</c:v>
                </c:pt>
                <c:pt idx="3">
                  <c:v>4</c:v>
                </c:pt>
                <c:pt idx="4">
                  <c:v>5</c:v>
                </c:pt>
                <c:pt idx="5">
                  <c:v>6</c:v>
                </c:pt>
              </c:numCache>
            </c:numRef>
          </c:cat>
          <c:val>
            <c:numRef>
              <c:f>'For Graph'!$D$3:$D$8</c:f>
              <c:numCache>
                <c:formatCode>General</c:formatCode>
                <c:ptCount val="6"/>
                <c:pt idx="0">
                  <c:v>83</c:v>
                </c:pt>
                <c:pt idx="1">
                  <c:v>125</c:v>
                </c:pt>
                <c:pt idx="2">
                  <c:v>110</c:v>
                </c:pt>
                <c:pt idx="3">
                  <c:v>210</c:v>
                </c:pt>
                <c:pt idx="4">
                  <c:v>116</c:v>
                </c:pt>
                <c:pt idx="5">
                  <c:v>60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dLblPos val="inBase"/>
          <c:showLegendKey val="0"/>
          <c:showVal val="1"/>
          <c:showCatName val="0"/>
          <c:showSerName val="0"/>
          <c:showPercent val="0"/>
          <c:showBubbleSize val="0"/>
        </c:dLbls>
        <c:gapWidth val="150"/>
        <c:axId val="84146816"/>
        <c:axId val="98902784"/>
      </c:barChart>
      <c:catAx>
        <c:axId val="84146816"/>
        <c:scaling>
          <c:orientation val="minMax"/>
        </c:scaling>
        <c:delete val="0"/>
        <c:axPos val="b"/>
        <c:title>
          <c:tx>
            <c:rich>
              <a:bodyPr/>
              <a:lstStyle/>
              <a:p>
                <a:pPr>
                  <a:defRPr/>
                </a:pPr>
                <a:r>
                  <a:rPr lang="en-US"/>
                  <a:t>Participants</a:t>
                </a:r>
              </a:p>
            </c:rich>
          </c:tx>
          <c:layout>
            <c:manualLayout>
              <c:xMode val="edge"/>
              <c:yMode val="edge"/>
              <c:x val="0.44641890380275401"/>
              <c:y val="0.92462311930602203"/>
            </c:manualLayout>
          </c:layout>
          <c:overlay val="0"/>
        </c:title>
        <c:numFmt formatCode="General" sourceLinked="1"/>
        <c:majorTickMark val="cross"/>
        <c:minorTickMark val="cross"/>
        <c:tickLblPos val="nextTo"/>
        <c:txPr>
          <a:bodyPr/>
          <a:lstStyle/>
          <a:p>
            <a:pPr>
              <a:defRPr>
                <a:latin typeface="Museo 300" pitchFamily="50" charset="0"/>
              </a:defRPr>
            </a:pPr>
            <a:endParaRPr lang="en-US"/>
          </a:p>
        </c:txPr>
        <c:crossAx val="98902784"/>
        <c:crosses val="autoZero"/>
        <c:auto val="1"/>
        <c:lblAlgn val="ctr"/>
        <c:lblOffset val="100"/>
        <c:noMultiLvlLbl val="1"/>
      </c:catAx>
      <c:valAx>
        <c:axId val="98902784"/>
        <c:scaling>
          <c:orientation val="minMax"/>
        </c:scaling>
        <c:delete val="0"/>
        <c:axPos val="l"/>
        <c:majorGridlines>
          <c:spPr>
            <a:ln>
              <a:solidFill>
                <a:srgbClr val="B7B7B7"/>
              </a:solidFill>
            </a:ln>
          </c:spPr>
        </c:majorGridlines>
        <c:title>
          <c:tx>
            <c:rich>
              <a:bodyPr/>
              <a:lstStyle/>
              <a:p>
                <a:pPr>
                  <a:defRPr/>
                </a:pPr>
                <a:r>
                  <a:rPr lang="en-US"/>
                  <a:t>Timing</a:t>
                </a:r>
              </a:p>
            </c:rich>
          </c:tx>
          <c:layout/>
          <c:overlay val="0"/>
        </c:title>
        <c:numFmt formatCode="General" sourceLinked="1"/>
        <c:majorTickMark val="cross"/>
        <c:minorTickMark val="cross"/>
        <c:tickLblPos val="nextTo"/>
        <c:spPr>
          <a:ln w="47625">
            <a:noFill/>
          </a:ln>
        </c:spPr>
        <c:crossAx val="84146816"/>
        <c:crosses val="autoZero"/>
        <c:crossBetween val="between"/>
      </c:valAx>
    </c:plotArea>
    <c:legend>
      <c:legendPos val="tr"/>
      <c:legendEntry>
        <c:idx val="0"/>
        <c:txPr>
          <a:bodyPr/>
          <a:lstStyle/>
          <a:p>
            <a:pPr>
              <a:defRPr sz="2000">
                <a:latin typeface="Museo 300" pitchFamily="50" charset="0"/>
              </a:defRPr>
            </a:pPr>
            <a:endParaRPr lang="en-US"/>
          </a:p>
        </c:txPr>
      </c:legendEntry>
      <c:legendEntry>
        <c:idx val="1"/>
        <c:txPr>
          <a:bodyPr/>
          <a:lstStyle/>
          <a:p>
            <a:pPr>
              <a:defRPr sz="2000">
                <a:latin typeface="Museo 300" pitchFamily="50" charset="0"/>
              </a:defRPr>
            </a:pPr>
            <a:endParaRPr lang="en-US"/>
          </a:p>
        </c:txPr>
      </c:legendEntry>
      <c:legendEntry>
        <c:idx val="2"/>
        <c:txPr>
          <a:bodyPr/>
          <a:lstStyle/>
          <a:p>
            <a:pPr>
              <a:defRPr sz="2000">
                <a:latin typeface="Museo 300" pitchFamily="50" charset="0"/>
              </a:defRPr>
            </a:pPr>
            <a:endParaRPr lang="en-US"/>
          </a:p>
        </c:txPr>
      </c:legendEntry>
      <c:layout>
        <c:manualLayout>
          <c:xMode val="edge"/>
          <c:yMode val="edge"/>
          <c:x val="0.45175211817963301"/>
          <c:y val="1.3308301225512099E-3"/>
          <c:w val="0.53966409220567102"/>
          <c:h val="9.1512874831199603E-2"/>
        </c:manualLayout>
      </c:layout>
      <c:overlay val="1"/>
      <c:txPr>
        <a:bodyPr/>
        <a:lstStyle/>
        <a:p>
          <a:pPr>
            <a:defRPr sz="2000"/>
          </a:pPr>
          <a:endParaRPr lang="en-US"/>
        </a:p>
      </c:txPr>
    </c:legend>
    <c:plotVisOnly val="1"/>
    <c:dispBlanksAs val="zero"/>
    <c:showDLblsOverMax val="1"/>
  </c:chart>
  <c:txPr>
    <a:bodyPr/>
    <a:lstStyle/>
    <a:p>
      <a:pPr>
        <a:defRPr sz="2000">
          <a:solidFill>
            <a:srgbClr val="EEECE1"/>
          </a:solidFill>
          <a:latin typeface="Museo 300 Regular"/>
          <a:cs typeface="Museo 300 Regula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2514934993343399"/>
          <c:y val="3.8828391127637203E-2"/>
          <c:w val="0.85997111913033097"/>
          <c:h val="0.78305250830710105"/>
        </c:manualLayout>
      </c:layout>
      <c:barChart>
        <c:barDir val="col"/>
        <c:grouping val="clustered"/>
        <c:varyColors val="1"/>
        <c:ser>
          <c:idx val="0"/>
          <c:order val="0"/>
          <c:tx>
            <c:strRef>
              <c:f>'For Graph'!$G$2</c:f>
              <c:strCache>
                <c:ptCount val="1"/>
                <c:pt idx="0">
                  <c:v>Optimised</c:v>
                </c:pt>
              </c:strCache>
            </c:strRef>
          </c:tx>
          <c:spPr>
            <a:solidFill>
              <a:srgbClr val="4684EE"/>
            </a:solidFill>
          </c:spPr>
          <c:invertIfNegative val="1"/>
          <c:dLbls>
            <c:txPr>
              <a:bodyPr/>
              <a:lstStyle/>
              <a:p>
                <a:pPr>
                  <a:defRPr sz="1400">
                    <a:latin typeface="Museo 300" pitchFamily="50" charset="0"/>
                  </a:defRPr>
                </a:pPr>
                <a:endParaRPr lang="en-US"/>
              </a:p>
            </c:txPr>
            <c:dLblPos val="inBase"/>
            <c:showLegendKey val="0"/>
            <c:showVal val="1"/>
            <c:showCatName val="0"/>
            <c:showSerName val="0"/>
            <c:showPercent val="0"/>
            <c:showBubbleSize val="0"/>
            <c:showLeaderLines val="0"/>
          </c:dLbls>
          <c:cat>
            <c:numRef>
              <c:f>'For Graph'!$F$3:$F$8</c:f>
              <c:numCache>
                <c:formatCode>General</c:formatCode>
                <c:ptCount val="6"/>
                <c:pt idx="0">
                  <c:v>1</c:v>
                </c:pt>
                <c:pt idx="1">
                  <c:v>2</c:v>
                </c:pt>
                <c:pt idx="2">
                  <c:v>3</c:v>
                </c:pt>
                <c:pt idx="3">
                  <c:v>4</c:v>
                </c:pt>
                <c:pt idx="4">
                  <c:v>5</c:v>
                </c:pt>
                <c:pt idx="5">
                  <c:v>6</c:v>
                </c:pt>
              </c:numCache>
            </c:numRef>
          </c:cat>
          <c:val>
            <c:numRef>
              <c:f>'For Graph'!$G$3:$G$8</c:f>
              <c:numCache>
                <c:formatCode>General</c:formatCode>
                <c:ptCount val="6"/>
                <c:pt idx="0">
                  <c:v>172</c:v>
                </c:pt>
                <c:pt idx="1">
                  <c:v>113</c:v>
                </c:pt>
                <c:pt idx="2">
                  <c:v>210</c:v>
                </c:pt>
                <c:pt idx="3">
                  <c:v>159</c:v>
                </c:pt>
                <c:pt idx="4">
                  <c:v>148</c:v>
                </c:pt>
                <c:pt idx="5">
                  <c:v>136</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ser>
          <c:idx val="1"/>
          <c:order val="1"/>
          <c:tx>
            <c:strRef>
              <c:f>'For Graph'!$H$2</c:f>
              <c:strCache>
                <c:ptCount val="1"/>
                <c:pt idx="0">
                  <c:v>Not Optimised</c:v>
                </c:pt>
              </c:strCache>
            </c:strRef>
          </c:tx>
          <c:spPr>
            <a:solidFill>
              <a:srgbClr val="DC3912"/>
            </a:solidFill>
          </c:spPr>
          <c:invertIfNegative val="1"/>
          <c:dLbls>
            <c:txPr>
              <a:bodyPr/>
              <a:lstStyle/>
              <a:p>
                <a:pPr>
                  <a:defRPr sz="1400">
                    <a:latin typeface="Museo 300" pitchFamily="50" charset="0"/>
                  </a:defRPr>
                </a:pPr>
                <a:endParaRPr lang="en-US"/>
              </a:p>
            </c:txPr>
            <c:dLblPos val="inBase"/>
            <c:showLegendKey val="0"/>
            <c:showVal val="1"/>
            <c:showCatName val="0"/>
            <c:showSerName val="0"/>
            <c:showPercent val="0"/>
            <c:showBubbleSize val="0"/>
            <c:showLeaderLines val="0"/>
          </c:dLbls>
          <c:cat>
            <c:numRef>
              <c:f>'For Graph'!$F$3:$F$8</c:f>
              <c:numCache>
                <c:formatCode>General</c:formatCode>
                <c:ptCount val="6"/>
                <c:pt idx="0">
                  <c:v>1</c:v>
                </c:pt>
                <c:pt idx="1">
                  <c:v>2</c:v>
                </c:pt>
                <c:pt idx="2">
                  <c:v>3</c:v>
                </c:pt>
                <c:pt idx="3">
                  <c:v>4</c:v>
                </c:pt>
                <c:pt idx="4">
                  <c:v>5</c:v>
                </c:pt>
                <c:pt idx="5">
                  <c:v>6</c:v>
                </c:pt>
              </c:numCache>
            </c:numRef>
          </c:cat>
          <c:val>
            <c:numRef>
              <c:f>'For Graph'!$H$3:$H$8</c:f>
              <c:numCache>
                <c:formatCode>General</c:formatCode>
                <c:ptCount val="6"/>
                <c:pt idx="0">
                  <c:v>202</c:v>
                </c:pt>
                <c:pt idx="1">
                  <c:v>193</c:v>
                </c:pt>
                <c:pt idx="2">
                  <c:v>191</c:v>
                </c:pt>
                <c:pt idx="3">
                  <c:v>156</c:v>
                </c:pt>
                <c:pt idx="4">
                  <c:v>178</c:v>
                </c:pt>
                <c:pt idx="5">
                  <c:v>204</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Lst>
        </c:ser>
        <c:dLbls>
          <c:dLblPos val="inBase"/>
          <c:showLegendKey val="0"/>
          <c:showVal val="1"/>
          <c:showCatName val="0"/>
          <c:showSerName val="0"/>
          <c:showPercent val="0"/>
          <c:showBubbleSize val="0"/>
        </c:dLbls>
        <c:gapWidth val="150"/>
        <c:axId val="98960128"/>
        <c:axId val="98962048"/>
      </c:barChart>
      <c:catAx>
        <c:axId val="98960128"/>
        <c:scaling>
          <c:orientation val="minMax"/>
        </c:scaling>
        <c:delete val="0"/>
        <c:axPos val="b"/>
        <c:title>
          <c:tx>
            <c:rich>
              <a:bodyPr/>
              <a:lstStyle/>
              <a:p>
                <a:pPr>
                  <a:defRPr>
                    <a:latin typeface="Museo 300" pitchFamily="50" charset="0"/>
                  </a:defRPr>
                </a:pPr>
                <a:r>
                  <a:rPr lang="en-US">
                    <a:latin typeface="Museo 300" pitchFamily="50" charset="0"/>
                  </a:rPr>
                  <a:t>Participants</a:t>
                </a:r>
              </a:p>
            </c:rich>
          </c:tx>
          <c:layout/>
          <c:overlay val="0"/>
        </c:title>
        <c:numFmt formatCode="General" sourceLinked="1"/>
        <c:majorTickMark val="cross"/>
        <c:minorTickMark val="cross"/>
        <c:tickLblPos val="nextTo"/>
        <c:txPr>
          <a:bodyPr/>
          <a:lstStyle/>
          <a:p>
            <a:pPr>
              <a:defRPr>
                <a:latin typeface="Museo 300" pitchFamily="50" charset="0"/>
              </a:defRPr>
            </a:pPr>
            <a:endParaRPr lang="en-US"/>
          </a:p>
        </c:txPr>
        <c:crossAx val="98962048"/>
        <c:crosses val="autoZero"/>
        <c:auto val="1"/>
        <c:lblAlgn val="ctr"/>
        <c:lblOffset val="100"/>
        <c:noMultiLvlLbl val="1"/>
      </c:catAx>
      <c:valAx>
        <c:axId val="98962048"/>
        <c:scaling>
          <c:orientation val="minMax"/>
        </c:scaling>
        <c:delete val="0"/>
        <c:axPos val="l"/>
        <c:majorGridlines>
          <c:spPr>
            <a:ln>
              <a:solidFill>
                <a:srgbClr val="B7B7B7"/>
              </a:solidFill>
            </a:ln>
          </c:spPr>
        </c:majorGridlines>
        <c:title>
          <c:tx>
            <c:rich>
              <a:bodyPr/>
              <a:lstStyle/>
              <a:p>
                <a:pPr>
                  <a:defRPr sz="2000"/>
                </a:pPr>
                <a:r>
                  <a:rPr lang="en-US" sz="2000"/>
                  <a:t>QUIS Score</a:t>
                </a:r>
              </a:p>
            </c:rich>
          </c:tx>
          <c:layout/>
          <c:overlay val="0"/>
        </c:title>
        <c:numFmt formatCode="General" sourceLinked="1"/>
        <c:majorTickMark val="cross"/>
        <c:minorTickMark val="cross"/>
        <c:tickLblPos val="nextTo"/>
        <c:spPr>
          <a:ln w="47625">
            <a:noFill/>
          </a:ln>
        </c:spPr>
        <c:txPr>
          <a:bodyPr/>
          <a:lstStyle/>
          <a:p>
            <a:pPr>
              <a:defRPr>
                <a:latin typeface="Museo 300" pitchFamily="50" charset="0"/>
              </a:defRPr>
            </a:pPr>
            <a:endParaRPr lang="en-US"/>
          </a:p>
        </c:txPr>
        <c:crossAx val="98960128"/>
        <c:crosses val="autoZero"/>
        <c:crossBetween val="between"/>
      </c:valAx>
    </c:plotArea>
    <c:legend>
      <c:legendPos val="r"/>
      <c:layout>
        <c:manualLayout>
          <c:xMode val="edge"/>
          <c:yMode val="edge"/>
          <c:x val="0.54167943761568205"/>
          <c:y val="2.4772304555766501E-2"/>
          <c:w val="0.44833957453821899"/>
          <c:h val="0.144397651023594"/>
        </c:manualLayout>
      </c:layout>
      <c:overlay val="0"/>
      <c:txPr>
        <a:bodyPr/>
        <a:lstStyle/>
        <a:p>
          <a:pPr>
            <a:defRPr sz="2000">
              <a:latin typeface="Museo 300" pitchFamily="50" charset="0"/>
            </a:defRPr>
          </a:pPr>
          <a:endParaRPr lang="en-US"/>
        </a:p>
      </c:txPr>
    </c:legend>
    <c:plotVisOnly val="1"/>
    <c:dispBlanksAs val="zero"/>
    <c:showDLblsOverMax val="1"/>
  </c:chart>
  <c:txPr>
    <a:bodyPr/>
    <a:lstStyle/>
    <a:p>
      <a:pPr>
        <a:defRPr sz="1800">
          <a:solidFill>
            <a:schemeClr val="bg2"/>
          </a:solidFill>
          <a:latin typeface="Museo 300 Regular"/>
          <a:cs typeface="Museo 300 Regula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Participants</c:v>
                </c:pt>
              </c:strCache>
            </c:strRef>
          </c:tx>
          <c:dLbls>
            <c:txPr>
              <a:bodyPr/>
              <a:lstStyle/>
              <a:p>
                <a:pPr>
                  <a:defRPr sz="2400">
                    <a:solidFill>
                      <a:schemeClr val="tx1"/>
                    </a:solidFill>
                    <a:latin typeface="Museo 300" pitchFamily="50" charset="0"/>
                    <a:cs typeface="Museo 300 Regular"/>
                  </a:defRPr>
                </a:pPr>
                <a:endParaRPr lang="en-US"/>
              </a:p>
            </c:txPr>
            <c:dLblPos val="ctr"/>
            <c:showLegendKey val="0"/>
            <c:showVal val="1"/>
            <c:showCatName val="0"/>
            <c:showSerName val="0"/>
            <c:showPercent val="0"/>
            <c:showBubbleSize val="0"/>
            <c:showLeaderLines val="1"/>
          </c:dLbls>
          <c:cat>
            <c:strRef>
              <c:f>Sheet1!$A$2:$A$3</c:f>
              <c:strCache>
                <c:ptCount val="2"/>
                <c:pt idx="0">
                  <c:v>Optimised</c:v>
                </c:pt>
                <c:pt idx="1">
                  <c:v>Not optimised</c:v>
                </c:pt>
              </c:strCache>
            </c:strRef>
          </c:cat>
          <c:val>
            <c:numRef>
              <c:f>Sheet1!$B$2:$B$3</c:f>
              <c:numCache>
                <c:formatCode>General</c:formatCode>
                <c:ptCount val="2"/>
                <c:pt idx="0">
                  <c:v>3</c:v>
                </c:pt>
                <c:pt idx="1">
                  <c:v>3</c:v>
                </c:pt>
              </c:numCache>
            </c:numRef>
          </c:val>
        </c:ser>
        <c:dLbls>
          <c:dLblPos val="ctr"/>
          <c:showLegendKey val="0"/>
          <c:showVal val="1"/>
          <c:showCatName val="0"/>
          <c:showSerName val="0"/>
          <c:showPercent val="0"/>
          <c:showBubbleSize val="0"/>
          <c:showLeaderLines val="1"/>
        </c:dLbls>
        <c:firstSliceAng val="0"/>
      </c:pieChart>
    </c:plotArea>
    <c:legend>
      <c:legendPos val="r"/>
      <c:layout>
        <c:manualLayout>
          <c:xMode val="edge"/>
          <c:yMode val="edge"/>
          <c:x val="0.59454386268775261"/>
          <c:y val="0.31541264763779525"/>
          <c:w val="0.40377828518492198"/>
          <c:h val="0.32204921259842501"/>
        </c:manualLayout>
      </c:layout>
      <c:overlay val="0"/>
      <c:txPr>
        <a:bodyPr/>
        <a:lstStyle/>
        <a:p>
          <a:pPr>
            <a:defRPr sz="2800">
              <a:solidFill>
                <a:srgbClr val="EEECE1"/>
              </a:solidFill>
              <a:latin typeface="Museo 300" pitchFamily="50" charset="0"/>
              <a:cs typeface="Museo 300 Regular"/>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C7631-FBED-8347-BC92-CB748A3E6464}" type="doc">
      <dgm:prSet loTypeId="urn:microsoft.com/office/officeart/2005/8/layout/vProcess5" loCatId="" qsTypeId="urn:microsoft.com/office/officeart/2005/8/quickstyle/simple1" qsCatId="simple" csTypeId="urn:microsoft.com/office/officeart/2005/8/colors/colorful2" csCatId="colorful" phldr="1"/>
      <dgm:spPr/>
    </dgm:pt>
    <dgm:pt modelId="{B516035F-E364-8F4F-92B0-A27BA4D3BF6B}">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4800" b="0" i="0" dirty="0" smtClean="0">
              <a:latin typeface="Museo 300" pitchFamily="50" charset="0"/>
              <a:cs typeface="Museo 300 Regular"/>
            </a:rPr>
            <a:t>Application</a:t>
          </a:r>
        </a:p>
      </dgm:t>
    </dgm:pt>
    <dgm:pt modelId="{D1457177-C1A0-034D-A34B-F58A268B494C}" type="parTrans" cxnId="{85C614FF-41F5-5148-ACAC-F132801415DC}">
      <dgm:prSet/>
      <dgm:spPr/>
      <dgm:t>
        <a:bodyPr/>
        <a:lstStyle/>
        <a:p>
          <a:endParaRPr lang="en-US" sz="1400">
            <a:latin typeface="Museo 300 Regular"/>
            <a:cs typeface="Museo 300 Regular"/>
          </a:endParaRPr>
        </a:p>
      </dgm:t>
    </dgm:pt>
    <dgm:pt modelId="{631C805C-BDB3-8344-8EC7-DA39D9A4CADA}" type="sibTrans" cxnId="{85C614FF-41F5-5148-ACAC-F132801415DC}">
      <dgm:prSet custT="1"/>
      <dgm:spPr/>
      <dgm:t>
        <a:bodyPr/>
        <a:lstStyle/>
        <a:p>
          <a:endParaRPr lang="en-US" sz="2800">
            <a:latin typeface="Museo 300 Regular"/>
            <a:cs typeface="Museo 300 Regular"/>
          </a:endParaRPr>
        </a:p>
      </dgm:t>
    </dgm:pt>
    <dgm:pt modelId="{7FE91CC1-D08F-4743-BD0F-39BB9908C881}">
      <dgm:prSet phldrT="[Text]" custT="1"/>
      <dgm:spPr/>
      <dgm:t>
        <a:bodyPr/>
        <a:lstStyle/>
        <a:p>
          <a:r>
            <a:rPr lang="en-US" sz="4800" b="0" i="0" dirty="0" smtClean="0">
              <a:latin typeface="Museo 300" pitchFamily="50" charset="0"/>
              <a:cs typeface="Museo 300 Regular"/>
            </a:rPr>
            <a:t>Research</a:t>
          </a:r>
          <a:endParaRPr lang="en-US" sz="4800" b="0" i="0" dirty="0">
            <a:latin typeface="Museo 300" pitchFamily="50" charset="0"/>
            <a:cs typeface="Museo 300 Regular"/>
          </a:endParaRPr>
        </a:p>
      </dgm:t>
    </dgm:pt>
    <dgm:pt modelId="{267F3ABE-182B-E940-A51E-89F59EA01BD1}" type="parTrans" cxnId="{9D4D972F-364D-534E-A487-86FFA12F7121}">
      <dgm:prSet/>
      <dgm:spPr/>
      <dgm:t>
        <a:bodyPr/>
        <a:lstStyle/>
        <a:p>
          <a:endParaRPr lang="en-US" sz="1400">
            <a:latin typeface="Museo 300 Regular"/>
            <a:cs typeface="Museo 300 Regular"/>
          </a:endParaRPr>
        </a:p>
      </dgm:t>
    </dgm:pt>
    <dgm:pt modelId="{DF803F55-381F-E942-BF73-50FF6043FAB0}" type="sibTrans" cxnId="{9D4D972F-364D-534E-A487-86FFA12F7121}">
      <dgm:prSet custT="1"/>
      <dgm:spPr/>
      <dgm:t>
        <a:bodyPr/>
        <a:lstStyle/>
        <a:p>
          <a:endParaRPr lang="en-US" sz="2800">
            <a:latin typeface="Museo 300 Regular"/>
            <a:cs typeface="Museo 300 Regular"/>
          </a:endParaRPr>
        </a:p>
      </dgm:t>
    </dgm:pt>
    <dgm:pt modelId="{7820D80B-0100-7144-93DE-8C65220C737A}">
      <dgm:prSet phldrT="[Text]" custT="1"/>
      <dgm:spPr/>
      <dgm:t>
        <a:bodyPr/>
        <a:lstStyle/>
        <a:p>
          <a:r>
            <a:rPr lang="en-US" sz="4800" b="0" i="0" dirty="0" smtClean="0">
              <a:latin typeface="Museo 300" pitchFamily="50" charset="0"/>
              <a:cs typeface="Museo 300 Regular"/>
            </a:rPr>
            <a:t>Improvements</a:t>
          </a:r>
          <a:endParaRPr lang="en-US" sz="4800" b="0" i="0" dirty="0">
            <a:latin typeface="Museo 300" pitchFamily="50" charset="0"/>
            <a:cs typeface="Museo 300 Regular"/>
          </a:endParaRPr>
        </a:p>
      </dgm:t>
    </dgm:pt>
    <dgm:pt modelId="{70DCE4ED-0980-EB46-AA3A-0FD0516F6837}" type="parTrans" cxnId="{5E4CFE2F-0547-A849-B016-87E0D74F08DB}">
      <dgm:prSet/>
      <dgm:spPr/>
      <dgm:t>
        <a:bodyPr/>
        <a:lstStyle/>
        <a:p>
          <a:endParaRPr lang="en-US" sz="1400">
            <a:latin typeface="Museo 300 Regular"/>
            <a:cs typeface="Museo 300 Regular"/>
          </a:endParaRPr>
        </a:p>
      </dgm:t>
    </dgm:pt>
    <dgm:pt modelId="{1370E841-C18C-F74A-8E25-20F73E1C07EA}" type="sibTrans" cxnId="{5E4CFE2F-0547-A849-B016-87E0D74F08DB}">
      <dgm:prSet/>
      <dgm:spPr/>
      <dgm:t>
        <a:bodyPr/>
        <a:lstStyle/>
        <a:p>
          <a:endParaRPr lang="en-US" sz="1400">
            <a:latin typeface="Museo 300 Regular"/>
            <a:cs typeface="Museo 300 Regular"/>
          </a:endParaRPr>
        </a:p>
      </dgm:t>
    </dgm:pt>
    <dgm:pt modelId="{A4ACE808-47DF-5745-9743-30DF2F632FBF}" type="pres">
      <dgm:prSet presAssocID="{B44C7631-FBED-8347-BC92-CB748A3E6464}" presName="outerComposite" presStyleCnt="0">
        <dgm:presLayoutVars>
          <dgm:chMax val="5"/>
          <dgm:dir/>
          <dgm:resizeHandles val="exact"/>
        </dgm:presLayoutVars>
      </dgm:prSet>
      <dgm:spPr/>
    </dgm:pt>
    <dgm:pt modelId="{25B8F453-E628-3F4E-954E-7A3E815F2D25}" type="pres">
      <dgm:prSet presAssocID="{B44C7631-FBED-8347-BC92-CB748A3E6464}" presName="dummyMaxCanvas" presStyleCnt="0">
        <dgm:presLayoutVars/>
      </dgm:prSet>
      <dgm:spPr/>
    </dgm:pt>
    <dgm:pt modelId="{D95A61E2-98A2-9741-A22B-982B0475DBB9}" type="pres">
      <dgm:prSet presAssocID="{B44C7631-FBED-8347-BC92-CB748A3E6464}" presName="ThreeNodes_1" presStyleLbl="node1" presStyleIdx="0" presStyleCnt="3">
        <dgm:presLayoutVars>
          <dgm:bulletEnabled val="1"/>
        </dgm:presLayoutVars>
      </dgm:prSet>
      <dgm:spPr/>
      <dgm:t>
        <a:bodyPr/>
        <a:lstStyle/>
        <a:p>
          <a:endParaRPr lang="en-SG"/>
        </a:p>
      </dgm:t>
    </dgm:pt>
    <dgm:pt modelId="{E9A339B0-32CE-EB47-A0DA-DD0FD810B22E}" type="pres">
      <dgm:prSet presAssocID="{B44C7631-FBED-8347-BC92-CB748A3E6464}" presName="ThreeNodes_2" presStyleLbl="node1" presStyleIdx="1" presStyleCnt="3">
        <dgm:presLayoutVars>
          <dgm:bulletEnabled val="1"/>
        </dgm:presLayoutVars>
      </dgm:prSet>
      <dgm:spPr/>
      <dgm:t>
        <a:bodyPr/>
        <a:lstStyle/>
        <a:p>
          <a:endParaRPr lang="en-SG"/>
        </a:p>
      </dgm:t>
    </dgm:pt>
    <dgm:pt modelId="{74DC26C3-092D-8844-8C1B-97489C4FAC6B}" type="pres">
      <dgm:prSet presAssocID="{B44C7631-FBED-8347-BC92-CB748A3E6464}" presName="ThreeNodes_3" presStyleLbl="node1" presStyleIdx="2" presStyleCnt="3">
        <dgm:presLayoutVars>
          <dgm:bulletEnabled val="1"/>
        </dgm:presLayoutVars>
      </dgm:prSet>
      <dgm:spPr/>
      <dgm:t>
        <a:bodyPr/>
        <a:lstStyle/>
        <a:p>
          <a:endParaRPr lang="en-SG"/>
        </a:p>
      </dgm:t>
    </dgm:pt>
    <dgm:pt modelId="{028DD15C-188F-6748-B3A9-58FAC3A8979B}" type="pres">
      <dgm:prSet presAssocID="{B44C7631-FBED-8347-BC92-CB748A3E6464}" presName="ThreeConn_1-2" presStyleLbl="fgAccFollowNode1" presStyleIdx="0" presStyleCnt="2">
        <dgm:presLayoutVars>
          <dgm:bulletEnabled val="1"/>
        </dgm:presLayoutVars>
      </dgm:prSet>
      <dgm:spPr/>
      <dgm:t>
        <a:bodyPr/>
        <a:lstStyle/>
        <a:p>
          <a:endParaRPr lang="en-SG"/>
        </a:p>
      </dgm:t>
    </dgm:pt>
    <dgm:pt modelId="{1793CADA-BD84-EF4D-A97B-90471112AB28}" type="pres">
      <dgm:prSet presAssocID="{B44C7631-FBED-8347-BC92-CB748A3E6464}" presName="ThreeConn_2-3" presStyleLbl="fgAccFollowNode1" presStyleIdx="1" presStyleCnt="2">
        <dgm:presLayoutVars>
          <dgm:bulletEnabled val="1"/>
        </dgm:presLayoutVars>
      </dgm:prSet>
      <dgm:spPr/>
      <dgm:t>
        <a:bodyPr/>
        <a:lstStyle/>
        <a:p>
          <a:endParaRPr lang="en-SG"/>
        </a:p>
      </dgm:t>
    </dgm:pt>
    <dgm:pt modelId="{9E0D6C9B-45E6-5549-A1E5-47FB27539A3D}" type="pres">
      <dgm:prSet presAssocID="{B44C7631-FBED-8347-BC92-CB748A3E6464}" presName="ThreeNodes_1_text" presStyleLbl="node1" presStyleIdx="2" presStyleCnt="3">
        <dgm:presLayoutVars>
          <dgm:bulletEnabled val="1"/>
        </dgm:presLayoutVars>
      </dgm:prSet>
      <dgm:spPr/>
      <dgm:t>
        <a:bodyPr/>
        <a:lstStyle/>
        <a:p>
          <a:endParaRPr lang="en-SG"/>
        </a:p>
      </dgm:t>
    </dgm:pt>
    <dgm:pt modelId="{6A84DCD8-7FB3-CF40-A4F8-DA396AD8277F}" type="pres">
      <dgm:prSet presAssocID="{B44C7631-FBED-8347-BC92-CB748A3E6464}" presName="ThreeNodes_2_text" presStyleLbl="node1" presStyleIdx="2" presStyleCnt="3">
        <dgm:presLayoutVars>
          <dgm:bulletEnabled val="1"/>
        </dgm:presLayoutVars>
      </dgm:prSet>
      <dgm:spPr/>
      <dgm:t>
        <a:bodyPr/>
        <a:lstStyle/>
        <a:p>
          <a:endParaRPr lang="en-SG"/>
        </a:p>
      </dgm:t>
    </dgm:pt>
    <dgm:pt modelId="{841189D1-AFFA-7B44-B99D-E25B6E216B73}" type="pres">
      <dgm:prSet presAssocID="{B44C7631-FBED-8347-BC92-CB748A3E6464}" presName="ThreeNodes_3_text" presStyleLbl="node1" presStyleIdx="2" presStyleCnt="3">
        <dgm:presLayoutVars>
          <dgm:bulletEnabled val="1"/>
        </dgm:presLayoutVars>
      </dgm:prSet>
      <dgm:spPr/>
      <dgm:t>
        <a:bodyPr/>
        <a:lstStyle/>
        <a:p>
          <a:endParaRPr lang="en-SG"/>
        </a:p>
      </dgm:t>
    </dgm:pt>
  </dgm:ptLst>
  <dgm:cxnLst>
    <dgm:cxn modelId="{9D4D972F-364D-534E-A487-86FFA12F7121}" srcId="{B44C7631-FBED-8347-BC92-CB748A3E6464}" destId="{7FE91CC1-D08F-4743-BD0F-39BB9908C881}" srcOrd="1" destOrd="0" parTransId="{267F3ABE-182B-E940-A51E-89F59EA01BD1}" sibTransId="{DF803F55-381F-E942-BF73-50FF6043FAB0}"/>
    <dgm:cxn modelId="{FEC23D08-15FA-BE41-AEEA-EBAB6C5383D9}" type="presOf" srcId="{B516035F-E364-8F4F-92B0-A27BA4D3BF6B}" destId="{9E0D6C9B-45E6-5549-A1E5-47FB27539A3D}" srcOrd="1" destOrd="0" presId="urn:microsoft.com/office/officeart/2005/8/layout/vProcess5"/>
    <dgm:cxn modelId="{1E33C4DE-265A-4C41-B868-0E9F046DA001}" type="presOf" srcId="{7FE91CC1-D08F-4743-BD0F-39BB9908C881}" destId="{6A84DCD8-7FB3-CF40-A4F8-DA396AD8277F}" srcOrd="1" destOrd="0" presId="urn:microsoft.com/office/officeart/2005/8/layout/vProcess5"/>
    <dgm:cxn modelId="{941D2172-2496-D34C-93E7-54326D80EDA3}" type="presOf" srcId="{B516035F-E364-8F4F-92B0-A27BA4D3BF6B}" destId="{D95A61E2-98A2-9741-A22B-982B0475DBB9}" srcOrd="0" destOrd="0" presId="urn:microsoft.com/office/officeart/2005/8/layout/vProcess5"/>
    <dgm:cxn modelId="{2B332CCA-A04E-324B-9FF0-02C455B15B37}" type="presOf" srcId="{7FE91CC1-D08F-4743-BD0F-39BB9908C881}" destId="{E9A339B0-32CE-EB47-A0DA-DD0FD810B22E}" srcOrd="0" destOrd="0" presId="urn:microsoft.com/office/officeart/2005/8/layout/vProcess5"/>
    <dgm:cxn modelId="{2A1960BB-719C-6147-A90D-D09878008732}" type="presOf" srcId="{7820D80B-0100-7144-93DE-8C65220C737A}" destId="{74DC26C3-092D-8844-8C1B-97489C4FAC6B}" srcOrd="0" destOrd="0" presId="urn:microsoft.com/office/officeart/2005/8/layout/vProcess5"/>
    <dgm:cxn modelId="{C0F44F39-54EC-7A41-B587-CD524BCBA4FA}" type="presOf" srcId="{DF803F55-381F-E942-BF73-50FF6043FAB0}" destId="{1793CADA-BD84-EF4D-A97B-90471112AB28}" srcOrd="0" destOrd="0" presId="urn:microsoft.com/office/officeart/2005/8/layout/vProcess5"/>
    <dgm:cxn modelId="{FC43F3C7-2BE7-1A42-95C8-238B7B5D6D27}" type="presOf" srcId="{B44C7631-FBED-8347-BC92-CB748A3E6464}" destId="{A4ACE808-47DF-5745-9743-30DF2F632FBF}" srcOrd="0" destOrd="0" presId="urn:microsoft.com/office/officeart/2005/8/layout/vProcess5"/>
    <dgm:cxn modelId="{504D4FAF-E730-F145-B08A-3740A0C52EDA}" type="presOf" srcId="{631C805C-BDB3-8344-8EC7-DA39D9A4CADA}" destId="{028DD15C-188F-6748-B3A9-58FAC3A8979B}" srcOrd="0" destOrd="0" presId="urn:microsoft.com/office/officeart/2005/8/layout/vProcess5"/>
    <dgm:cxn modelId="{85C614FF-41F5-5148-ACAC-F132801415DC}" srcId="{B44C7631-FBED-8347-BC92-CB748A3E6464}" destId="{B516035F-E364-8F4F-92B0-A27BA4D3BF6B}" srcOrd="0" destOrd="0" parTransId="{D1457177-C1A0-034D-A34B-F58A268B494C}" sibTransId="{631C805C-BDB3-8344-8EC7-DA39D9A4CADA}"/>
    <dgm:cxn modelId="{5E4CFE2F-0547-A849-B016-87E0D74F08DB}" srcId="{B44C7631-FBED-8347-BC92-CB748A3E6464}" destId="{7820D80B-0100-7144-93DE-8C65220C737A}" srcOrd="2" destOrd="0" parTransId="{70DCE4ED-0980-EB46-AA3A-0FD0516F6837}" sibTransId="{1370E841-C18C-F74A-8E25-20F73E1C07EA}"/>
    <dgm:cxn modelId="{4E152CEB-74BB-AA49-A010-2CB78043CEB7}" type="presOf" srcId="{7820D80B-0100-7144-93DE-8C65220C737A}" destId="{841189D1-AFFA-7B44-B99D-E25B6E216B73}" srcOrd="1" destOrd="0" presId="urn:microsoft.com/office/officeart/2005/8/layout/vProcess5"/>
    <dgm:cxn modelId="{B85B49FE-3755-1A41-8419-09A12589BFEF}" type="presParOf" srcId="{A4ACE808-47DF-5745-9743-30DF2F632FBF}" destId="{25B8F453-E628-3F4E-954E-7A3E815F2D25}" srcOrd="0" destOrd="0" presId="urn:microsoft.com/office/officeart/2005/8/layout/vProcess5"/>
    <dgm:cxn modelId="{1569D147-C00F-8645-8097-1727F700B6E9}" type="presParOf" srcId="{A4ACE808-47DF-5745-9743-30DF2F632FBF}" destId="{D95A61E2-98A2-9741-A22B-982B0475DBB9}" srcOrd="1" destOrd="0" presId="urn:microsoft.com/office/officeart/2005/8/layout/vProcess5"/>
    <dgm:cxn modelId="{EB14FBDB-8EEF-174F-BB8E-09698D964CA4}" type="presParOf" srcId="{A4ACE808-47DF-5745-9743-30DF2F632FBF}" destId="{E9A339B0-32CE-EB47-A0DA-DD0FD810B22E}" srcOrd="2" destOrd="0" presId="urn:microsoft.com/office/officeart/2005/8/layout/vProcess5"/>
    <dgm:cxn modelId="{C1E13143-18B4-9D44-BA1B-C78507CDDA1D}" type="presParOf" srcId="{A4ACE808-47DF-5745-9743-30DF2F632FBF}" destId="{74DC26C3-092D-8844-8C1B-97489C4FAC6B}" srcOrd="3" destOrd="0" presId="urn:microsoft.com/office/officeart/2005/8/layout/vProcess5"/>
    <dgm:cxn modelId="{7BE4A17E-1848-3D47-ACB4-66C4E0A105DB}" type="presParOf" srcId="{A4ACE808-47DF-5745-9743-30DF2F632FBF}" destId="{028DD15C-188F-6748-B3A9-58FAC3A8979B}" srcOrd="4" destOrd="0" presId="urn:microsoft.com/office/officeart/2005/8/layout/vProcess5"/>
    <dgm:cxn modelId="{FE0470A6-FBD7-904E-88D1-6FEC493745D7}" type="presParOf" srcId="{A4ACE808-47DF-5745-9743-30DF2F632FBF}" destId="{1793CADA-BD84-EF4D-A97B-90471112AB28}" srcOrd="5" destOrd="0" presId="urn:microsoft.com/office/officeart/2005/8/layout/vProcess5"/>
    <dgm:cxn modelId="{49CC8B6A-A4FC-AA4D-A0DA-FD610C313C49}" type="presParOf" srcId="{A4ACE808-47DF-5745-9743-30DF2F632FBF}" destId="{9E0D6C9B-45E6-5549-A1E5-47FB27539A3D}" srcOrd="6" destOrd="0" presId="urn:microsoft.com/office/officeart/2005/8/layout/vProcess5"/>
    <dgm:cxn modelId="{94B6577D-269F-E84B-8D9F-2A269B85B749}" type="presParOf" srcId="{A4ACE808-47DF-5745-9743-30DF2F632FBF}" destId="{6A84DCD8-7FB3-CF40-A4F8-DA396AD8277F}" srcOrd="7" destOrd="0" presId="urn:microsoft.com/office/officeart/2005/8/layout/vProcess5"/>
    <dgm:cxn modelId="{BBC9EAC0-C758-704B-BFD7-8D2C99490708}" type="presParOf" srcId="{A4ACE808-47DF-5745-9743-30DF2F632FBF}" destId="{841189D1-AFFA-7B44-B99D-E25B6E216B73}" srcOrd="8"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A61E2-98A2-9741-A22B-982B0475DBB9}">
      <dsp:nvSpPr>
        <dsp:cNvPr id="0" name=""/>
        <dsp:cNvSpPr/>
      </dsp:nvSpPr>
      <dsp:spPr>
        <a:xfrm>
          <a:off x="0" y="0"/>
          <a:ext cx="7006935" cy="13231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4800" b="0" i="0" kern="1200" dirty="0" smtClean="0">
              <a:latin typeface="Museo 300" pitchFamily="50" charset="0"/>
              <a:cs typeface="Museo 300 Regular"/>
            </a:rPr>
            <a:t>Application</a:t>
          </a:r>
        </a:p>
      </dsp:txBody>
      <dsp:txXfrm>
        <a:off x="38753" y="38753"/>
        <a:ext cx="5579196" cy="1245603"/>
      </dsp:txXfrm>
    </dsp:sp>
    <dsp:sp modelId="{E9A339B0-32CE-EB47-A0DA-DD0FD810B22E}">
      <dsp:nvSpPr>
        <dsp:cNvPr id="0" name=""/>
        <dsp:cNvSpPr/>
      </dsp:nvSpPr>
      <dsp:spPr>
        <a:xfrm>
          <a:off x="618259" y="1543627"/>
          <a:ext cx="7006935" cy="1323109"/>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pitchFamily="50" charset="0"/>
              <a:cs typeface="Museo 300 Regular"/>
            </a:rPr>
            <a:t>Research</a:t>
          </a:r>
          <a:endParaRPr lang="en-US" sz="4800" b="0" i="0" kern="1200" dirty="0">
            <a:latin typeface="Museo 300" pitchFamily="50" charset="0"/>
            <a:cs typeface="Museo 300 Regular"/>
          </a:endParaRPr>
        </a:p>
      </dsp:txBody>
      <dsp:txXfrm>
        <a:off x="657012" y="1582380"/>
        <a:ext cx="5451149" cy="1245603"/>
      </dsp:txXfrm>
    </dsp:sp>
    <dsp:sp modelId="{74DC26C3-092D-8844-8C1B-97489C4FAC6B}">
      <dsp:nvSpPr>
        <dsp:cNvPr id="0" name=""/>
        <dsp:cNvSpPr/>
      </dsp:nvSpPr>
      <dsp:spPr>
        <a:xfrm>
          <a:off x="1236518" y="3087254"/>
          <a:ext cx="7006935" cy="1323109"/>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0" i="0" kern="1200" dirty="0" smtClean="0">
              <a:latin typeface="Museo 300" pitchFamily="50" charset="0"/>
              <a:cs typeface="Museo 300 Regular"/>
            </a:rPr>
            <a:t>Improvements</a:t>
          </a:r>
          <a:endParaRPr lang="en-US" sz="4800" b="0" i="0" kern="1200" dirty="0">
            <a:latin typeface="Museo 300" pitchFamily="50" charset="0"/>
            <a:cs typeface="Museo 300 Regular"/>
          </a:endParaRPr>
        </a:p>
      </dsp:txBody>
      <dsp:txXfrm>
        <a:off x="1275271" y="3126007"/>
        <a:ext cx="5451149" cy="1245603"/>
      </dsp:txXfrm>
    </dsp:sp>
    <dsp:sp modelId="{028DD15C-188F-6748-B3A9-58FAC3A8979B}">
      <dsp:nvSpPr>
        <dsp:cNvPr id="0" name=""/>
        <dsp:cNvSpPr/>
      </dsp:nvSpPr>
      <dsp:spPr>
        <a:xfrm>
          <a:off x="6146914" y="1003357"/>
          <a:ext cx="860020" cy="86002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340418" y="1003357"/>
        <a:ext cx="473012" cy="647165"/>
      </dsp:txXfrm>
    </dsp:sp>
    <dsp:sp modelId="{1793CADA-BD84-EF4D-A97B-90471112AB28}">
      <dsp:nvSpPr>
        <dsp:cNvPr id="0" name=""/>
        <dsp:cNvSpPr/>
      </dsp:nvSpPr>
      <dsp:spPr>
        <a:xfrm>
          <a:off x="6765173" y="2538164"/>
          <a:ext cx="860020" cy="860020"/>
        </a:xfrm>
        <a:prstGeom prst="downArrow">
          <a:avLst>
            <a:gd name="adj1" fmla="val 55000"/>
            <a:gd name="adj2" fmla="val 45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Regular"/>
            <a:cs typeface="Museo 300 Regular"/>
          </a:endParaRPr>
        </a:p>
      </dsp:txBody>
      <dsp:txXfrm>
        <a:off x="6958677" y="2538164"/>
        <a:ext cx="473012" cy="6471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445287-0AF9-5340-B614-0F5DBA6D56E4}" type="datetimeFigureOut">
              <a:rPr lang="en-US" smtClean="0"/>
              <a:t>7/3/2014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FADDE6-E9E1-374B-885D-9D46CCEB0C78}" type="slidenum">
              <a:rPr lang="en-US" smtClean="0"/>
              <a:t>‹#›</a:t>
            </a:fld>
            <a:endParaRPr lang="en-US"/>
          </a:p>
        </p:txBody>
      </p:sp>
    </p:spTree>
    <p:extLst>
      <p:ext uri="{BB962C8B-B14F-4D97-AF65-F5344CB8AC3E}">
        <p14:creationId xmlns:p14="http://schemas.microsoft.com/office/powerpoint/2010/main" val="3954834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7665EF-974C-483D-BD68-5D2B9C41CC6E}" type="datetimeFigureOut">
              <a:rPr lang="en-US" smtClean="0"/>
              <a:t>7/3/2014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277A05-5E63-4852-8C93-A25AB38585F7}" type="slidenum">
              <a:rPr lang="en-US" smtClean="0"/>
              <a:t>‹#›</a:t>
            </a:fld>
            <a:endParaRPr lang="en-US"/>
          </a:p>
        </p:txBody>
      </p:sp>
    </p:spTree>
    <p:extLst>
      <p:ext uri="{BB962C8B-B14F-4D97-AF65-F5344CB8AC3E}">
        <p14:creationId xmlns:p14="http://schemas.microsoft.com/office/powerpoint/2010/main" val="292137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judges and fellow students.</a:t>
            </a:r>
          </a:p>
          <a:p>
            <a:endParaRPr lang="en-US" baseline="0" dirty="0" smtClean="0"/>
          </a:p>
          <a:p>
            <a:r>
              <a:rPr lang="en-US" baseline="0" dirty="0" smtClean="0"/>
              <a:t>Be prepared to be amazed by the project that we have been working on for the past 4 months.. </a:t>
            </a:r>
            <a:br>
              <a:rPr lang="en-US" baseline="0" dirty="0" smtClean="0"/>
            </a:br>
            <a:r>
              <a:rPr lang="en-US" baseline="0" dirty="0" smtClean="0"/>
              <a:t>I-Focus</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a:t>
            </a:fld>
            <a:endParaRPr lang="en-US"/>
          </a:p>
        </p:txBody>
      </p:sp>
    </p:spTree>
    <p:extLst>
      <p:ext uri="{BB962C8B-B14F-4D97-AF65-F5344CB8AC3E}">
        <p14:creationId xmlns:p14="http://schemas.microsoft.com/office/powerpoint/2010/main" val="1960242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Breeze</a:t>
            </a:r>
            <a:r>
              <a:rPr lang="en-US" baseline="0" dirty="0" smtClean="0"/>
              <a:t> thru</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14</a:t>
            </a:fld>
            <a:endParaRPr lang="en-US"/>
          </a:p>
        </p:txBody>
      </p:sp>
    </p:spTree>
    <p:extLst>
      <p:ext uri="{BB962C8B-B14F-4D97-AF65-F5344CB8AC3E}">
        <p14:creationId xmlns:p14="http://schemas.microsoft.com/office/powerpoint/2010/main" val="1987320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a:t>
            </a:r>
            <a:r>
              <a:rPr lang="en-US" baseline="0" dirty="0" smtClean="0"/>
              <a:t> talk about reason for having tabbed </a:t>
            </a:r>
            <a:r>
              <a:rPr lang="en-US" baseline="0" dirty="0" err="1" smtClean="0"/>
              <a:t>vs</a:t>
            </a:r>
            <a:r>
              <a:rPr lang="en-US" baseline="0" dirty="0" smtClean="0"/>
              <a:t> radial menu</a:t>
            </a:r>
          </a:p>
          <a:p>
            <a:pPr marL="171450" indent="-171450">
              <a:buFontTx/>
              <a:buChar char="-"/>
            </a:pPr>
            <a:r>
              <a:rPr lang="en-US" baseline="0" dirty="0" smtClean="0"/>
              <a:t>Size difference</a:t>
            </a:r>
          </a:p>
          <a:p>
            <a:pPr marL="171450" indent="-171450">
              <a:buFontTx/>
              <a:buChar char="-"/>
            </a:pPr>
            <a:r>
              <a:rPr lang="en-US" baseline="0" dirty="0" smtClean="0"/>
              <a:t>Speed</a:t>
            </a:r>
          </a:p>
          <a:p>
            <a:pPr marL="171450" indent="-171450">
              <a:buFontTx/>
              <a:buChar char="-"/>
            </a:pPr>
            <a:r>
              <a:rPr lang="en-US" baseline="0" dirty="0" smtClean="0"/>
              <a:t>Left-to-right reading</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18</a:t>
            </a:fld>
            <a:endParaRPr lang="en-US"/>
          </a:p>
        </p:txBody>
      </p:sp>
    </p:spTree>
    <p:extLst>
      <p:ext uri="{BB962C8B-B14F-4D97-AF65-F5344CB8AC3E}">
        <p14:creationId xmlns:p14="http://schemas.microsoft.com/office/powerpoint/2010/main" val="3741523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19</a:t>
            </a:fld>
            <a:endParaRPr lang="en-US"/>
          </a:p>
        </p:txBody>
      </p:sp>
    </p:spTree>
    <p:extLst>
      <p:ext uri="{BB962C8B-B14F-4D97-AF65-F5344CB8AC3E}">
        <p14:creationId xmlns:p14="http://schemas.microsoft.com/office/powerpoint/2010/main" val="3741523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20</a:t>
            </a:fld>
            <a:endParaRPr lang="en-US"/>
          </a:p>
        </p:txBody>
      </p:sp>
    </p:spTree>
    <p:extLst>
      <p:ext uri="{BB962C8B-B14F-4D97-AF65-F5344CB8AC3E}">
        <p14:creationId xmlns:p14="http://schemas.microsoft.com/office/powerpoint/2010/main" val="3741523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Gestures</a:t>
            </a:r>
            <a:r>
              <a:rPr lang="en-US" baseline="0" dirty="0"/>
              <a:t> </a:t>
            </a:r>
            <a:r>
              <a:rPr lang="en-US" baseline="0" dirty="0" smtClean="0"/>
              <a:t>=&gt; Console App (bridge) =&gt; Website &amp; Games =&gt; Backed up by Research.</a:t>
            </a:r>
            <a:endParaRPr lang="en-US" dirty="0" smtClean="0"/>
          </a:p>
        </p:txBody>
      </p:sp>
      <p:sp>
        <p:nvSpPr>
          <p:cNvPr id="4" name="Slide Number Placeholder 3"/>
          <p:cNvSpPr>
            <a:spLocks noGrp="1"/>
          </p:cNvSpPr>
          <p:nvPr>
            <p:ph type="sldNum" sz="quarter" idx="10"/>
          </p:nvPr>
        </p:nvSpPr>
        <p:spPr/>
        <p:txBody>
          <a:bodyPr/>
          <a:lstStyle/>
          <a:p>
            <a:fld id="{55277A05-5E63-4852-8C93-A25AB38585F7}" type="slidenum">
              <a:rPr lang="en-US" smtClean="0"/>
              <a:t>21</a:t>
            </a:fld>
            <a:endParaRPr lang="en-US"/>
          </a:p>
        </p:txBody>
      </p:sp>
    </p:spTree>
    <p:extLst>
      <p:ext uri="{BB962C8B-B14F-4D97-AF65-F5344CB8AC3E}">
        <p14:creationId xmlns:p14="http://schemas.microsoft.com/office/powerpoint/2010/main" val="1629277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Game (comparison)</a:t>
            </a:r>
          </a:p>
          <a:p>
            <a:pPr marL="628650" lvl="1" indent="-171450">
              <a:buFontTx/>
              <a:buChar char="-"/>
            </a:pPr>
            <a:r>
              <a:rPr lang="en-US" dirty="0" smtClean="0"/>
              <a:t>Eye-tracking</a:t>
            </a:r>
          </a:p>
          <a:p>
            <a:pPr marL="628650" lvl="1" indent="-171450">
              <a:buFontTx/>
              <a:buChar char="-"/>
            </a:pPr>
            <a:r>
              <a:rPr lang="en-US" dirty="0" smtClean="0"/>
              <a:t>Mouse</a:t>
            </a:r>
          </a:p>
          <a:p>
            <a:pPr marL="171450" lvl="0" indent="-171450">
              <a:buFontTx/>
              <a:buChar char="-"/>
            </a:pPr>
            <a:r>
              <a:rPr lang="en-US" dirty="0" smtClean="0"/>
              <a:t>Website (features – for a</a:t>
            </a:r>
            <a:r>
              <a:rPr lang="en-US" baseline="0" dirty="0" smtClean="0"/>
              <a:t> purely hands-free interface for disabled</a:t>
            </a:r>
            <a:r>
              <a:rPr lang="en-US" dirty="0" smtClean="0"/>
              <a:t>)</a:t>
            </a:r>
          </a:p>
          <a:p>
            <a:pPr marL="628650" lvl="1" indent="-171450">
              <a:buFontTx/>
              <a:buChar char="-"/>
            </a:pPr>
            <a:r>
              <a:rPr lang="en-US" dirty="0" smtClean="0"/>
              <a:t>Menu</a:t>
            </a:r>
          </a:p>
          <a:p>
            <a:pPr marL="628650" lvl="1" indent="-171450">
              <a:buFontTx/>
              <a:buChar char="-"/>
            </a:pPr>
            <a:r>
              <a:rPr lang="en-US" dirty="0" smtClean="0"/>
              <a:t>Modified</a:t>
            </a:r>
            <a:r>
              <a:rPr lang="en-US" baseline="0" dirty="0" smtClean="0"/>
              <a:t> cursor</a:t>
            </a:r>
            <a:endParaRPr lang="en-US" dirty="0" smtClean="0"/>
          </a:p>
          <a:p>
            <a:pPr marL="628650" lvl="1" indent="-171450">
              <a:buFontTx/>
              <a:buChar char="-"/>
            </a:pPr>
            <a:r>
              <a:rPr lang="en-US" dirty="0" smtClean="0"/>
              <a:t>Auto-scroll</a:t>
            </a:r>
          </a:p>
          <a:p>
            <a:pPr marL="628650" lvl="1" indent="-171450">
              <a:buFontTx/>
              <a:buChar char="-"/>
            </a:pPr>
            <a:r>
              <a:rPr lang="en-US" dirty="0" smtClean="0"/>
              <a:t>Video</a:t>
            </a:r>
            <a:r>
              <a:rPr lang="en-US" baseline="0" dirty="0" smtClean="0"/>
              <a:t> function</a:t>
            </a:r>
          </a:p>
          <a:p>
            <a:pPr marL="628650" lvl="1" indent="-171450">
              <a:buFontTx/>
              <a:buChar char="-"/>
            </a:pPr>
            <a:r>
              <a:rPr lang="en-US" baseline="0" dirty="0" smtClean="0"/>
              <a:t>Other features</a:t>
            </a:r>
            <a:endParaRPr lang="en-US" dirty="0" smtClean="0"/>
          </a:p>
          <a:p>
            <a:pPr marL="171450" lvl="0" indent="-171450">
              <a:buFontTx/>
              <a:buChar char="-"/>
            </a:pPr>
            <a:r>
              <a:rPr lang="en-US" dirty="0" smtClean="0"/>
              <a:t>Dasher?</a:t>
            </a:r>
          </a:p>
          <a:p>
            <a:pPr marL="628650" lvl="1" indent="-171450">
              <a:buFontTx/>
              <a:buChar char="-"/>
            </a:pPr>
            <a:r>
              <a:rPr lang="en-US" dirty="0" smtClean="0"/>
              <a:t>Typing program for disabled</a:t>
            </a:r>
          </a:p>
        </p:txBody>
      </p:sp>
      <p:sp>
        <p:nvSpPr>
          <p:cNvPr id="4" name="Slide Number Placeholder 3"/>
          <p:cNvSpPr>
            <a:spLocks noGrp="1"/>
          </p:cNvSpPr>
          <p:nvPr>
            <p:ph type="sldNum" sz="quarter" idx="10"/>
          </p:nvPr>
        </p:nvSpPr>
        <p:spPr/>
        <p:txBody>
          <a:bodyPr/>
          <a:lstStyle/>
          <a:p>
            <a:fld id="{55277A05-5E63-4852-8C93-A25AB38585F7}" type="slidenum">
              <a:rPr lang="en-US" smtClean="0"/>
              <a:t>22</a:t>
            </a:fld>
            <a:endParaRPr lang="en-US"/>
          </a:p>
        </p:txBody>
      </p:sp>
    </p:spTree>
    <p:extLst>
      <p:ext uri="{BB962C8B-B14F-4D97-AF65-F5344CB8AC3E}">
        <p14:creationId xmlns:p14="http://schemas.microsoft.com/office/powerpoint/2010/main" val="1225644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r>
              <a:rPr lang="en-US" baseline="0" dirty="0" smtClean="0"/>
              <a:t>]</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24</a:t>
            </a:fld>
            <a:endParaRPr lang="en-US"/>
          </a:p>
        </p:txBody>
      </p:sp>
    </p:spTree>
    <p:extLst>
      <p:ext uri="{BB962C8B-B14F-4D97-AF65-F5344CB8AC3E}">
        <p14:creationId xmlns:p14="http://schemas.microsoft.com/office/powerpoint/2010/main" val="1409255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25</a:t>
            </a:fld>
            <a:endParaRPr lang="en-US"/>
          </a:p>
        </p:txBody>
      </p:sp>
    </p:spTree>
    <p:extLst>
      <p:ext uri="{BB962C8B-B14F-4D97-AF65-F5344CB8AC3E}">
        <p14:creationId xmlns:p14="http://schemas.microsoft.com/office/powerpoint/2010/main" val="3816331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conducted the experiment</a:t>
            </a:r>
            <a:r>
              <a:rPr lang="en-US" baseline="0" dirty="0" smtClean="0"/>
              <a:t> on 6 live participants, all of whom were randomly chosen. Each participant was required to play a game and navigate through our website.</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26</a:t>
            </a:fld>
            <a:endParaRPr lang="en-US"/>
          </a:p>
        </p:txBody>
      </p:sp>
    </p:spTree>
    <p:extLst>
      <p:ext uri="{BB962C8B-B14F-4D97-AF65-F5344CB8AC3E}">
        <p14:creationId xmlns:p14="http://schemas.microsoft.com/office/powerpoint/2010/main" val="3632470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game was played 3 times by each participant, each time having a different input method, namely eye-tracker, mouse, and leap motion. The objective was to test the suitability of input methods for tracking tasks, and for that, we recorded the timing participants needed to complete the game each time. We also asked them to rank the input methods according to preference. </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27</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I-Focus could</a:t>
            </a:r>
            <a:r>
              <a:rPr lang="en-US" baseline="0" dirty="0" smtClean="0"/>
              <a:t> </a:t>
            </a:r>
            <a:r>
              <a:rPr lang="en-US" baseline="0" dirty="0" err="1" smtClean="0"/>
              <a:t>revolutionise</a:t>
            </a:r>
            <a:r>
              <a:rPr lang="en-US" baseline="0" dirty="0" smtClean="0"/>
              <a:t> the way we interact with our devices.</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2</a:t>
            </a:fld>
            <a:endParaRPr lang="en-US"/>
          </a:p>
        </p:txBody>
      </p:sp>
    </p:spTree>
    <p:extLst>
      <p:ext uri="{BB962C8B-B14F-4D97-AF65-F5344CB8AC3E}">
        <p14:creationId xmlns:p14="http://schemas.microsoft.com/office/powerpoint/2010/main" val="2754343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game actually required participants to find 10 targets</a:t>
            </a:r>
            <a:r>
              <a:rPr lang="en-US" baseline="0" dirty="0" smtClean="0"/>
              <a:t> in the shortest time, so the lower the score, the better. Leap motion timings were off the charts, and all 6 participants ranked leap motion last. Clearly, we’ve concluded that leap motion is out of the picture. Although the fastest input method was still the mouse, which on average took 5.7 seconds less than eye-tracking, half the participants still ranked eye-tracking to be 1</a:t>
            </a:r>
            <a:r>
              <a:rPr lang="en-US" baseline="30000" dirty="0" smtClean="0"/>
              <a:t>st</a:t>
            </a:r>
            <a:r>
              <a:rPr lang="en-US" baseline="0" dirty="0" smtClean="0"/>
              <a:t>, while the other half chose the mouse, as can be seen from the icons at the top. Why is this so? </a:t>
            </a:r>
          </a:p>
        </p:txBody>
      </p:sp>
      <p:sp>
        <p:nvSpPr>
          <p:cNvPr id="4" name="Slide Number Placeholder 3"/>
          <p:cNvSpPr>
            <a:spLocks noGrp="1"/>
          </p:cNvSpPr>
          <p:nvPr>
            <p:ph type="sldNum" sz="quarter" idx="10"/>
          </p:nvPr>
        </p:nvSpPr>
        <p:spPr/>
        <p:txBody>
          <a:bodyPr/>
          <a:lstStyle/>
          <a:p>
            <a:fld id="{55277A05-5E63-4852-8C93-A25AB38585F7}" type="slidenum">
              <a:rPr lang="en-US" smtClean="0"/>
              <a:t>28</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Participants’ general comments</a:t>
            </a:r>
            <a:r>
              <a:rPr lang="en-US" baseline="0" dirty="0" smtClean="0"/>
              <a:t> and feedback gave us insights to why they are accepting of eye-tracking despite the lousier statistics. Turns out, accuracy was the main problem. Our commercial standard eye-tracker didn’t have very good accuracy. 1 participant felt that if the eye tracker had pinpoint accuracy, it would be as good as the mouse and keyboard, while 4 participants felt that eye-tracking would be even better. Participants generally felt that it was pretty intuitive, and liked that they literally get what they see. Some complained of jitter, but was impressed by the speed that the eye-tracking input method could offer. Others suggested sound input as a selection method.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29</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Pure</a:t>
            </a:r>
            <a:r>
              <a:rPr lang="en-US" baseline="0" dirty="0" smtClean="0"/>
              <a:t> leap motion wasn’t at all well-received due to the fact that constant gesturing was too tiring and too prone to errors. Participants felt that it wasn’t good.</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30</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participant was also required to navigate through 2 versions of our website that differed in menu arrangement, selection method, and scrolling method. The first version had a radial menu, the modified cursor mentioned earlier, and auto scrolling. In the 2</a:t>
            </a:r>
            <a:r>
              <a:rPr lang="en-US" baseline="30000" dirty="0" smtClean="0"/>
              <a:t>nd</a:t>
            </a:r>
            <a:r>
              <a:rPr lang="en-US" baseline="0" dirty="0" smtClean="0"/>
              <a:t> version, participants had a linear menu, used mouse clicks to select, and the mouse wheel to scroll. After navigating through each version, participants had to complete the Questionnaire for User Interaction Satisfaction, QUIS for short. The results of both QUIS tests were compared to determine the functions that gave a more efficient and intuitive interface.</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31</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the results of the QUIS tests. The 2</a:t>
            </a:r>
            <a:r>
              <a:rPr lang="en-US" baseline="30000" dirty="0" smtClean="0"/>
              <a:t>nd</a:t>
            </a:r>
            <a:r>
              <a:rPr lang="en-US" baseline="0" dirty="0" smtClean="0"/>
              <a:t> version, which is the one with kinesthetic clicks and no auto scrolling, had a higher mean than the 1</a:t>
            </a:r>
            <a:r>
              <a:rPr lang="en-US" baseline="30000" dirty="0" smtClean="0"/>
              <a:t>st</a:t>
            </a:r>
            <a:r>
              <a:rPr lang="en-US" baseline="0" dirty="0" smtClean="0"/>
              <a:t> version. But the results suggest that each of the 2 versions were preferred by 3 participants, which is half of the sample size.</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32</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bar graphs, charts, tables]</a:t>
            </a:r>
          </a:p>
          <a:p>
            <a:r>
              <a:rPr lang="en-US" baseline="0" dirty="0" smtClean="0"/>
              <a:t>[General comments and KEYWORDS (positive ones)]</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33</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of the </a:t>
            </a:r>
            <a:r>
              <a:rPr lang="en-US" baseline="0" dirty="0" smtClean="0"/>
              <a:t>general comments regarding the different features. Most preferred the radial menu as it was larger. This tells us that clickable area is a very important factor in the design of our website. 5 out of 6 participants preferred kinesthetic clicks as they felt that the modified cursor was too ineffective and too frustrating. However, our modified cursor still faired decently as it constantly scored a 5 out of 9 or higher.</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34</a:t>
            </a:fld>
            <a:endParaRPr lang="en-US"/>
          </a:p>
        </p:txBody>
      </p:sp>
    </p:spTree>
    <p:extLst>
      <p:ext uri="{BB962C8B-B14F-4D97-AF65-F5344CB8AC3E}">
        <p14:creationId xmlns:p14="http://schemas.microsoft.com/office/powerpoint/2010/main" val="57664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comments and feedback, we have decided to make changes to our website such as the ones listed on the screen.</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35</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some of the other findings that are beyond our control.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36</a:t>
            </a:fld>
            <a:endParaRPr lang="en-US"/>
          </a:p>
        </p:txBody>
      </p:sp>
    </p:spTree>
    <p:extLst>
      <p:ext uri="{BB962C8B-B14F-4D97-AF65-F5344CB8AC3E}">
        <p14:creationId xmlns:p14="http://schemas.microsoft.com/office/powerpoint/2010/main" val="3470605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a:t>
            </a:r>
            <a:r>
              <a:rPr lang="en-US" baseline="0" dirty="0" smtClean="0"/>
              <a:t> the culmination of our research, it is shown that once an affordable eye-tracker with sufficient accuracy surfaces in the market, eye-tracking will beat the mouse in terms of speed and efficiency especially for targeting and tracking tasks, and have improved overall intuitiveness. There you have it, efficient, effective, intuitive. </a:t>
            </a:r>
            <a:endParaRPr lang="en-SG" dirty="0"/>
          </a:p>
        </p:txBody>
      </p:sp>
      <p:sp>
        <p:nvSpPr>
          <p:cNvPr id="4" name="Slide Number Placeholder 3"/>
          <p:cNvSpPr>
            <a:spLocks noGrp="1"/>
          </p:cNvSpPr>
          <p:nvPr>
            <p:ph type="sldNum" sz="quarter" idx="10"/>
          </p:nvPr>
        </p:nvSpPr>
        <p:spPr/>
        <p:txBody>
          <a:bodyPr/>
          <a:lstStyle/>
          <a:p>
            <a:fld id="{55277A05-5E63-4852-8C93-A25AB38585F7}" type="slidenum">
              <a:rPr lang="en-US" smtClean="0"/>
              <a:t>37</a:t>
            </a:fld>
            <a:endParaRPr lang="en-US"/>
          </a:p>
        </p:txBody>
      </p:sp>
    </p:spTree>
    <p:extLst>
      <p:ext uri="{BB962C8B-B14F-4D97-AF65-F5344CB8AC3E}">
        <p14:creationId xmlns:p14="http://schemas.microsoft.com/office/powerpoint/2010/main" val="2053524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if possible]</a:t>
            </a:r>
          </a:p>
          <a:p>
            <a:endParaRPr lang="en-US" dirty="0" smtClean="0"/>
          </a:p>
          <a:p>
            <a:r>
              <a:rPr lang="en-US" dirty="0" smtClean="0"/>
              <a:t>So this leads</a:t>
            </a:r>
            <a:r>
              <a:rPr lang="en-US" baseline="0" dirty="0" smtClean="0"/>
              <a:t> us to answer the question – why I-Focus? Why do we need a revamp in the current forms of mouse and even touchscreen inputs for able-bodied people? </a:t>
            </a:r>
          </a:p>
          <a:p>
            <a:r>
              <a:rPr lang="en-US" dirty="0" smtClean="0"/>
              <a:t>…</a:t>
            </a:r>
          </a:p>
          <a:p>
            <a:r>
              <a:rPr lang="en-US" dirty="0" smtClean="0"/>
              <a:t>3 words: efficiency,</a:t>
            </a:r>
            <a:r>
              <a:rPr lang="en-US" baseline="0" dirty="0" smtClean="0"/>
              <a:t> effectiveness and intuitiveness</a:t>
            </a:r>
          </a:p>
          <a:p>
            <a:endParaRPr lang="en-US" baseline="0" dirty="0" smtClean="0"/>
          </a:p>
          <a:p>
            <a:r>
              <a:rPr lang="en-US" baseline="0" dirty="0" smtClean="0"/>
              <a:t>The one-size-fits-all model of kinesthetic input which we get from the mouse is simply inefficient and unintuitive. We use the mouse for everything – clicking, moving, dragging.. And the only reason why we find the mouse pretty effective and efficient is because we have been using it for a long time. [projector screen example] With eye-tracking, everything is fast, efficient and convenient. Just look at where you want to move and click. Look at a link, click on it. Look at an icon, open the application. Efficient. Effective. Intuitive.</a:t>
            </a:r>
          </a:p>
        </p:txBody>
      </p:sp>
      <p:sp>
        <p:nvSpPr>
          <p:cNvPr id="4" name="Slide Number Placeholder 3"/>
          <p:cNvSpPr>
            <a:spLocks noGrp="1"/>
          </p:cNvSpPr>
          <p:nvPr>
            <p:ph type="sldNum" sz="quarter" idx="10"/>
          </p:nvPr>
        </p:nvSpPr>
        <p:spPr/>
        <p:txBody>
          <a:bodyPr/>
          <a:lstStyle/>
          <a:p>
            <a:fld id="{FC252F15-ABD0-724C-9299-97DB87BA048F}" type="slidenum">
              <a:rPr lang="en-US" smtClean="0"/>
              <a:t>6</a:t>
            </a:fld>
            <a:endParaRPr lang="en-US"/>
          </a:p>
        </p:txBody>
      </p:sp>
    </p:spTree>
    <p:extLst>
      <p:ext uri="{BB962C8B-B14F-4D97-AF65-F5344CB8AC3E}">
        <p14:creationId xmlns:p14="http://schemas.microsoft.com/office/powerpoint/2010/main" val="422037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than meets the eye”</a:t>
            </a:r>
          </a:p>
          <a:p>
            <a:r>
              <a:rPr lang="en-US" dirty="0" smtClean="0"/>
              <a:t>“… in the blink of an eye”</a:t>
            </a:r>
          </a:p>
          <a:p>
            <a:r>
              <a:rPr lang="en-US" dirty="0" smtClean="0"/>
              <a:t>“Look!”</a:t>
            </a:r>
          </a:p>
          <a:p>
            <a:r>
              <a:rPr lang="en-US" dirty="0" smtClean="0"/>
              <a:t>“Don’t</a:t>
            </a:r>
            <a:r>
              <a:rPr lang="en-US" baseline="0" dirty="0" smtClean="0"/>
              <a:t> blink!”</a:t>
            </a:r>
            <a:endParaRPr lang="en-US" dirty="0" smtClean="0"/>
          </a:p>
          <a:p>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39</a:t>
            </a:fld>
            <a:endParaRPr lang="en-US"/>
          </a:p>
        </p:txBody>
      </p:sp>
    </p:spTree>
    <p:extLst>
      <p:ext uri="{BB962C8B-B14F-4D97-AF65-F5344CB8AC3E}">
        <p14:creationId xmlns:p14="http://schemas.microsoft.com/office/powerpoint/2010/main" val="266202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8</a:t>
            </a:fld>
            <a:endParaRPr lang="en-US"/>
          </a:p>
        </p:txBody>
      </p:sp>
    </p:spTree>
    <p:extLst>
      <p:ext uri="{BB962C8B-B14F-4D97-AF65-F5344CB8AC3E}">
        <p14:creationId xmlns:p14="http://schemas.microsoft.com/office/powerpoint/2010/main" val="23453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this was our proposed timeline and we are pleased to say we have completed the alpha testing (our research) earlier than expected… </a:t>
            </a:r>
          </a:p>
          <a:p>
            <a:r>
              <a:rPr lang="en-US" baseline="0" dirty="0" smtClean="0"/>
              <a:t>Now, ready to see what we have done so far?</a:t>
            </a:r>
          </a:p>
        </p:txBody>
      </p:sp>
      <p:sp>
        <p:nvSpPr>
          <p:cNvPr id="4" name="Slide Number Placeholder 3"/>
          <p:cNvSpPr>
            <a:spLocks noGrp="1"/>
          </p:cNvSpPr>
          <p:nvPr>
            <p:ph type="sldNum" sz="quarter" idx="10"/>
          </p:nvPr>
        </p:nvSpPr>
        <p:spPr/>
        <p:txBody>
          <a:bodyPr/>
          <a:lstStyle/>
          <a:p>
            <a:fld id="{55277A05-5E63-4852-8C93-A25AB38585F7}" type="slidenum">
              <a:rPr lang="en-US" smtClean="0"/>
              <a:t>9</a:t>
            </a:fld>
            <a:endParaRPr lang="en-US"/>
          </a:p>
        </p:txBody>
      </p:sp>
    </p:spTree>
    <p:extLst>
      <p:ext uri="{BB962C8B-B14F-4D97-AF65-F5344CB8AC3E}">
        <p14:creationId xmlns:p14="http://schemas.microsoft.com/office/powerpoint/2010/main" val="435884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…presenting to you the application component of I-Focus</a:t>
            </a:r>
            <a:endParaRPr lang="en-US" dirty="0"/>
          </a:p>
        </p:txBody>
      </p:sp>
      <p:sp>
        <p:nvSpPr>
          <p:cNvPr id="4" name="Slide Number Placeholder 3"/>
          <p:cNvSpPr>
            <a:spLocks noGrp="1"/>
          </p:cNvSpPr>
          <p:nvPr>
            <p:ph type="sldNum" sz="quarter" idx="10"/>
          </p:nvPr>
        </p:nvSpPr>
        <p:spPr/>
        <p:txBody>
          <a:bodyPr/>
          <a:lstStyle/>
          <a:p>
            <a:fld id="{55277A05-5E63-4852-8C93-A25AB38585F7}" type="slidenum">
              <a:rPr lang="en-US" smtClean="0"/>
              <a:t>10</a:t>
            </a:fld>
            <a:endParaRPr lang="en-US"/>
          </a:p>
        </p:txBody>
      </p:sp>
    </p:spTree>
    <p:extLst>
      <p:ext uri="{BB962C8B-B14F-4D97-AF65-F5344CB8AC3E}">
        <p14:creationId xmlns:p14="http://schemas.microsoft.com/office/powerpoint/2010/main" val="106629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final</a:t>
            </a:r>
            <a:r>
              <a:rPr lang="en-US" baseline="0" dirty="0" smtClean="0"/>
              <a:t> products will demonstrate the efficiency of eye tracking on websites, and simple games.</a:t>
            </a:r>
            <a:endParaRPr lang="en-SG" baseline="0" dirty="0" smtClean="0"/>
          </a:p>
        </p:txBody>
      </p:sp>
      <p:sp>
        <p:nvSpPr>
          <p:cNvPr id="4" name="Slide Number Placeholder 3"/>
          <p:cNvSpPr>
            <a:spLocks noGrp="1"/>
          </p:cNvSpPr>
          <p:nvPr>
            <p:ph type="sldNum" sz="quarter" idx="10"/>
          </p:nvPr>
        </p:nvSpPr>
        <p:spPr/>
        <p:txBody>
          <a:bodyPr/>
          <a:lstStyle/>
          <a:p>
            <a:fld id="{FC252F15-ABD0-724C-9299-97DB87BA048F}" type="slidenum">
              <a:rPr lang="en-US" smtClean="0"/>
              <a:t>11</a:t>
            </a:fld>
            <a:endParaRPr lang="en-US"/>
          </a:p>
        </p:txBody>
      </p:sp>
    </p:spTree>
    <p:extLst>
      <p:ext uri="{BB962C8B-B14F-4D97-AF65-F5344CB8AC3E}">
        <p14:creationId xmlns:p14="http://schemas.microsoft.com/office/powerpoint/2010/main" val="3802590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device we would be using is the </a:t>
            </a:r>
            <a:r>
              <a:rPr lang="en-US" baseline="0" dirty="0" err="1" smtClean="0"/>
              <a:t>EyeTribe</a:t>
            </a:r>
            <a:r>
              <a:rPr lang="en-US" baseline="0" dirty="0" smtClean="0"/>
              <a:t> eye-tracker, which is affordable and a lot more accurate than webcams.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12</a:t>
            </a:fld>
            <a:endParaRPr lang="en-US"/>
          </a:p>
        </p:txBody>
      </p:sp>
    </p:spTree>
    <p:extLst>
      <p:ext uri="{BB962C8B-B14F-4D97-AF65-F5344CB8AC3E}">
        <p14:creationId xmlns:p14="http://schemas.microsoft.com/office/powerpoint/2010/main" val="412902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leap motion device is a</a:t>
            </a:r>
            <a:r>
              <a:rPr lang="en-US" baseline="0" dirty="0" smtClean="0"/>
              <a:t> device that tracks hand gestures and is used to sense physical input.</a:t>
            </a:r>
            <a:endParaRPr lang="en-US" dirty="0"/>
          </a:p>
        </p:txBody>
      </p:sp>
      <p:sp>
        <p:nvSpPr>
          <p:cNvPr id="4" name="Slide Number Placeholder 3"/>
          <p:cNvSpPr>
            <a:spLocks noGrp="1"/>
          </p:cNvSpPr>
          <p:nvPr>
            <p:ph type="sldNum" sz="quarter" idx="10"/>
          </p:nvPr>
        </p:nvSpPr>
        <p:spPr/>
        <p:txBody>
          <a:bodyPr/>
          <a:lstStyle/>
          <a:p>
            <a:fld id="{FC252F15-ABD0-724C-9299-97DB87BA048F}" type="slidenum">
              <a:rPr lang="en-US" smtClean="0"/>
              <a:t>13</a:t>
            </a:fld>
            <a:endParaRPr lang="en-US"/>
          </a:p>
        </p:txBody>
      </p:sp>
    </p:spTree>
    <p:extLst>
      <p:ext uri="{BB962C8B-B14F-4D97-AF65-F5344CB8AC3E}">
        <p14:creationId xmlns:p14="http://schemas.microsoft.com/office/powerpoint/2010/main" val="4129025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464" r="11236"/>
          <a:stretch/>
        </p:blipFill>
        <p:spPr>
          <a:xfrm>
            <a:off x="0" y="2046"/>
            <a:ext cx="9144000" cy="6855954"/>
          </a:xfrm>
          <a:prstGeom prst="rect">
            <a:avLst/>
          </a:prstGeom>
        </p:spPr>
      </p:pic>
      <p:sp>
        <p:nvSpPr>
          <p:cNvPr id="4" name="Date Placeholder 3"/>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2A3D87-4C29-794F-9210-1EA1EA73FF3B}" type="slidenum">
              <a:rPr lang="en-US" smtClean="0"/>
              <a:t>‹#›</a:t>
            </a:fld>
            <a:endParaRPr lang="en-US"/>
          </a:p>
        </p:txBody>
      </p:sp>
      <p:sp>
        <p:nvSpPr>
          <p:cNvPr id="13" name="Date Placeholder 3"/>
          <p:cNvSpPr txBox="1">
            <a:spLocks/>
          </p:cNvSpPr>
          <p:nvPr userDrawn="1"/>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2"/>
                </a:solidFill>
                <a:latin typeface="Museo 3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08549-1AEB-9B4F-BDF3-2C53AA2AF0CC}" type="datetimeFigureOut">
              <a:rPr lang="en-US" smtClean="0"/>
              <a:pPr/>
              <a:t>7/3/2014</a:t>
            </a:fld>
            <a:endParaRPr lang="en-US"/>
          </a:p>
        </p:txBody>
      </p:sp>
      <p:sp>
        <p:nvSpPr>
          <p:cNvPr id="14" name="Slide Number Placeholder 5"/>
          <p:cNvSpPr txBox="1">
            <a:spLocks/>
          </p:cNvSpPr>
          <p:nvPr userDrawn="1"/>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useo 3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C2C3C3-3B99-C94B-A8A9-6D4E429CB87C}" type="slidenum">
              <a:rPr lang="en-US" smtClean="0"/>
              <a:pPr/>
              <a:t>‹#›</a:t>
            </a:fld>
            <a:endParaRPr lang="en-US"/>
          </a:p>
        </p:txBody>
      </p:sp>
    </p:spTree>
    <p:extLst>
      <p:ext uri="{BB962C8B-B14F-4D97-AF65-F5344CB8AC3E}">
        <p14:creationId xmlns:p14="http://schemas.microsoft.com/office/powerpoint/2010/main" val="237420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378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551839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5121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540898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A2A3D87-4C29-794F-9210-1EA1EA73FF3B}" type="slidenum">
              <a:rPr lang="en-US" smtClean="0"/>
              <a:t>‹#›</a:t>
            </a:fld>
            <a:endParaRPr lang="en-US"/>
          </a:p>
        </p:txBody>
      </p:sp>
      <p:sp>
        <p:nvSpPr>
          <p:cNvPr id="13" name="Title 3"/>
          <p:cNvSpPr>
            <a:spLocks noGrp="1"/>
          </p:cNvSpPr>
          <p:nvPr>
            <p:ph type="title" hasCustomPrompt="1"/>
          </p:nvPr>
        </p:nvSpPr>
        <p:spPr>
          <a:xfrm>
            <a:off x="461536" y="4220506"/>
            <a:ext cx="7776000" cy="1656000"/>
          </a:xfrm>
          <a:solidFill>
            <a:schemeClr val="tx1">
              <a:lumMod val="85000"/>
              <a:lumOff val="15000"/>
              <a:alpha val="75000"/>
            </a:schemeClr>
          </a:solidFill>
        </p:spPr>
        <p:txBody>
          <a:bodyPr anchor="t">
            <a:normAutofit/>
          </a:bodyPr>
          <a:lstStyle>
            <a:lvl1pPr marL="108000" algn="l">
              <a:defRPr sz="4800" kern="1800" spc="0" normalizeH="0" baseline="0"/>
            </a:lvl1pPr>
          </a:lstStyle>
          <a:p>
            <a:r>
              <a:rPr lang="en-US" sz="4800" dirty="0" smtClean="0"/>
              <a:t>Edit Master</a:t>
            </a:r>
            <a:endParaRPr lang="en-US" sz="4800" dirty="0"/>
          </a:p>
        </p:txBody>
      </p:sp>
    </p:spTree>
    <p:extLst>
      <p:ext uri="{BB962C8B-B14F-4D97-AF65-F5344CB8AC3E}">
        <p14:creationId xmlns:p14="http://schemas.microsoft.com/office/powerpoint/2010/main" val="324823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57562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37877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56765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1612265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925951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1115196-1C6F-4784-83AC-30756D8F10B3}" type="datetimeFigureOut">
              <a:rPr lang="en-US" smtClean="0"/>
              <a:t>7/3/2014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4248980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15">
            <a:alphaModFix amt="78000"/>
            <a:extLst>
              <a:ext uri="{BEBA8EAE-BF5A-486C-A8C5-ECC9F3942E4B}">
                <a14:imgProps xmlns:a14="http://schemas.microsoft.com/office/drawing/2010/main">
                  <a14:imgLayer r:embed="rId16">
                    <a14:imgEffect>
                      <a14:artisticCrisscrossEtching/>
                    </a14:imgEffect>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l="7409"/>
          <a:stretch/>
        </p:blipFill>
        <p:spPr>
          <a:xfrm>
            <a:off x="0" y="0"/>
            <a:ext cx="9143999" cy="6877051"/>
          </a:xfrm>
          <a:prstGeom prst="rect">
            <a:avLst/>
          </a:prstGeom>
        </p:spPr>
      </p:pic>
      <p:sp>
        <p:nvSpPr>
          <p:cNvPr id="10" name="Rectangle 9"/>
          <p:cNvSpPr/>
          <p:nvPr userDrawn="1"/>
        </p:nvSpPr>
        <p:spPr>
          <a:xfrm>
            <a:off x="0" y="0"/>
            <a:ext cx="9143999" cy="6857999"/>
          </a:xfrm>
          <a:prstGeom prst="rect">
            <a:avLst/>
          </a:prstGeom>
          <a:gradFill flip="none" rotWithShape="1">
            <a:gsLst>
              <a:gs pos="0">
                <a:schemeClr val="tx1">
                  <a:alpha val="21000"/>
                </a:schemeClr>
              </a:gs>
              <a:gs pos="100000">
                <a:srgbClr val="00002A">
                  <a:alpha val="21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60681"/>
            <a:ext cx="8229600" cy="1143000"/>
          </a:xfrm>
          <a:prstGeom prst="rect">
            <a:avLst/>
          </a:prstGeom>
          <a:solidFill>
            <a:schemeClr val="tx2">
              <a:alpha val="16000"/>
            </a:schemeClr>
          </a:solidFill>
        </p:spPr>
        <p:txBody>
          <a:bodyPr vert="horz" lIns="91440" tIns="45720" rIns="91440" bIns="45720" rtlCol="0" anchor="ctr">
            <a:noAutofit/>
          </a:bodyPr>
          <a:lstStyle/>
          <a:p>
            <a:r>
              <a:rPr lang="en-US" dirty="0" smtClean="0"/>
              <a:t>Edit Master title style</a:t>
            </a:r>
            <a:endParaRPr lang="en-US" dirty="0"/>
          </a:p>
        </p:txBody>
      </p:sp>
      <p:sp>
        <p:nvSpPr>
          <p:cNvPr id="3" name="Text Placeholder 2"/>
          <p:cNvSpPr>
            <a:spLocks noGrp="1"/>
          </p:cNvSpPr>
          <p:nvPr>
            <p:ph type="body" idx="1"/>
          </p:nvPr>
        </p:nvSpPr>
        <p:spPr>
          <a:xfrm>
            <a:off x="457200" y="1600200"/>
            <a:ext cx="8229600" cy="5043215"/>
          </a:xfrm>
          <a:prstGeom prst="rect">
            <a:avLst/>
          </a:prstGeom>
          <a:solidFill>
            <a:schemeClr val="tx1">
              <a:lumMod val="85000"/>
              <a:lumOff val="15000"/>
              <a:alpha val="23000"/>
            </a:schemeClr>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39719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7"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5400" kern="1200">
          <a:solidFill>
            <a:schemeClr val="bg2"/>
          </a:solidFill>
          <a:latin typeface="Sansation Light"/>
          <a:ea typeface="+mj-ea"/>
          <a:cs typeface="Sansation Light"/>
        </a:defRPr>
      </a:lvl1pPr>
    </p:titleStyle>
    <p:bodyStyle>
      <a:lvl1pPr marL="342900" indent="-342900" algn="l" defTabSz="457200" rtl="0" eaLnBrk="1" latinLnBrk="0" hangingPunct="1">
        <a:spcBef>
          <a:spcPct val="20000"/>
        </a:spcBef>
        <a:buFont typeface="Arial"/>
        <a:buChar char="•"/>
        <a:defRPr sz="3200" kern="1200">
          <a:solidFill>
            <a:schemeClr val="bg2"/>
          </a:solidFill>
          <a:latin typeface="Museo 300" pitchFamily="50" charset="0"/>
          <a:ea typeface="+mn-ea"/>
          <a:cs typeface="Museo 300" pitchFamily="50" charset="0"/>
        </a:defRPr>
      </a:lvl1pPr>
      <a:lvl2pPr marL="742950" indent="-285750" algn="l" defTabSz="457200" rtl="0" eaLnBrk="1" latinLnBrk="0" hangingPunct="1">
        <a:spcBef>
          <a:spcPct val="20000"/>
        </a:spcBef>
        <a:buFont typeface="Arial"/>
        <a:buChar char="–"/>
        <a:defRPr sz="2800" kern="1200">
          <a:solidFill>
            <a:schemeClr val="bg2"/>
          </a:solidFill>
          <a:latin typeface="Museo 300" pitchFamily="50" charset="0"/>
          <a:ea typeface="+mn-ea"/>
          <a:cs typeface="Museo 300" pitchFamily="50" charset="0"/>
        </a:defRPr>
      </a:lvl2pPr>
      <a:lvl3pPr marL="1143000" indent="-228600" algn="l" defTabSz="457200" rtl="0" eaLnBrk="1" latinLnBrk="0" hangingPunct="1">
        <a:spcBef>
          <a:spcPct val="20000"/>
        </a:spcBef>
        <a:buFont typeface="Arial"/>
        <a:buChar char="•"/>
        <a:defRPr sz="2400" kern="1200">
          <a:solidFill>
            <a:schemeClr val="bg2"/>
          </a:solidFill>
          <a:latin typeface="Museo 300" pitchFamily="50" charset="0"/>
          <a:ea typeface="+mn-ea"/>
          <a:cs typeface="Museo 300" pitchFamily="50" charset="0"/>
        </a:defRPr>
      </a:lvl3pPr>
      <a:lvl4pPr marL="1600200" indent="-228600" algn="l" defTabSz="457200" rtl="0" eaLnBrk="1" latinLnBrk="0" hangingPunct="1">
        <a:spcBef>
          <a:spcPct val="20000"/>
        </a:spcBef>
        <a:buFont typeface="Arial"/>
        <a:buChar char="–"/>
        <a:defRPr sz="2000" kern="1200">
          <a:solidFill>
            <a:schemeClr val="bg2"/>
          </a:solidFill>
          <a:latin typeface="Museo 300" pitchFamily="50" charset="0"/>
          <a:ea typeface="+mn-ea"/>
          <a:cs typeface="Museo 300" pitchFamily="50" charset="0"/>
        </a:defRPr>
      </a:lvl4pPr>
      <a:lvl5pPr marL="2057400" indent="-228600" algn="l" defTabSz="457200" rtl="0" eaLnBrk="1" latinLnBrk="0" hangingPunct="1">
        <a:spcBef>
          <a:spcPct val="20000"/>
        </a:spcBef>
        <a:buFont typeface="Arial"/>
        <a:buChar char="»"/>
        <a:defRPr sz="2000" kern="1200">
          <a:solidFill>
            <a:schemeClr val="bg2"/>
          </a:solidFill>
          <a:latin typeface="Museo 300" pitchFamily="50" charset="0"/>
          <a:ea typeface="+mn-ea"/>
          <a:cs typeface="Museo 300" pitchFamily="50"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microsoft.com/office/2007/relationships/hdphoto" Target="../media/hdphoto6.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1.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3.wdp"/><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152650" y="1837364"/>
            <a:ext cx="5181600" cy="1470025"/>
          </a:xfrm>
          <a:prstGeom prst="rect">
            <a:avLst/>
          </a:prstGeom>
          <a:solidFill>
            <a:schemeClr val="tx1"/>
          </a:solidFill>
          <a:effectLst>
            <a:glow>
              <a:schemeClr val="accent1">
                <a:alpha val="73000"/>
              </a:schemeClr>
            </a:glow>
            <a:softEdge rad="673100"/>
          </a:effectLst>
        </p:spPr>
        <p:txBody>
          <a:bodyPr>
            <a:normAutofit/>
          </a:bodyPr>
          <a:lstStyle>
            <a:lvl1pPr algn="ctr" defTabSz="457200" rtl="0" eaLnBrk="1" latinLnBrk="0" hangingPunct="1">
              <a:spcBef>
                <a:spcPct val="0"/>
              </a:spcBef>
              <a:buNone/>
              <a:defRPr sz="5400" kern="1200">
                <a:solidFill>
                  <a:schemeClr val="bg2"/>
                </a:solidFill>
                <a:latin typeface="Sansation Light"/>
                <a:ea typeface="+mj-ea"/>
                <a:cs typeface="Sansation Light"/>
              </a:defRPr>
            </a:lvl1pPr>
          </a:lstStyle>
          <a:p>
            <a:r>
              <a:rPr lang="en-US" sz="8000" dirty="0" smtClean="0">
                <a:latin typeface="Museo 900" pitchFamily="50" charset="0"/>
                <a:cs typeface="Audiowide"/>
              </a:rPr>
              <a:t>I-Focus</a:t>
            </a:r>
            <a:endParaRPr lang="en-US" sz="8000" dirty="0">
              <a:latin typeface="Museo 900" pitchFamily="50" charset="0"/>
              <a:cs typeface="Audiowide"/>
            </a:endParaRPr>
          </a:p>
        </p:txBody>
      </p:sp>
      <p:sp>
        <p:nvSpPr>
          <p:cNvPr id="6" name="Subtitle 2"/>
          <p:cNvSpPr txBox="1">
            <a:spLocks/>
          </p:cNvSpPr>
          <p:nvPr/>
        </p:nvSpPr>
        <p:spPr>
          <a:xfrm>
            <a:off x="1402576" y="3552088"/>
            <a:ext cx="6400800" cy="2876066"/>
          </a:xfrm>
          <a:prstGeom prst="rect">
            <a:avLst/>
          </a:prstGeom>
          <a:solidFill>
            <a:schemeClr val="bg2">
              <a:alpha val="65000"/>
            </a:schemeClr>
          </a:solidFill>
        </p:spPr>
        <p:txBody>
          <a:bodyPr>
            <a:normAutofit/>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u="sng" dirty="0" smtClean="0">
                <a:solidFill>
                  <a:schemeClr val="tx1">
                    <a:lumMod val="85000"/>
                    <a:lumOff val="15000"/>
                  </a:schemeClr>
                </a:solidFill>
                <a:latin typeface="Museo 500" panose="02000000000000000000" pitchFamily="50" charset="0"/>
                <a:cs typeface="Museo 700 Regular"/>
              </a:rPr>
              <a:t>Group 10-11</a:t>
            </a:r>
            <a:r>
              <a:rPr lang="en-US" dirty="0" smtClean="0">
                <a:solidFill>
                  <a:schemeClr val="tx1">
                    <a:lumMod val="85000"/>
                    <a:lumOff val="15000"/>
                  </a:schemeClr>
                </a:solidFill>
                <a:latin typeface="Museo 500" panose="02000000000000000000" pitchFamily="50" charset="0"/>
                <a:cs typeface="Museo 700 Regular"/>
              </a:rPr>
              <a:t/>
            </a:r>
            <a:br>
              <a:rPr lang="en-US" dirty="0" smtClean="0">
                <a:solidFill>
                  <a:schemeClr val="tx1">
                    <a:lumMod val="85000"/>
                    <a:lumOff val="15000"/>
                  </a:schemeClr>
                </a:solidFill>
                <a:latin typeface="Museo 500" panose="02000000000000000000" pitchFamily="50" charset="0"/>
                <a:cs typeface="Museo 700 Regular"/>
              </a:rPr>
            </a:br>
            <a:r>
              <a:rPr lang="en-US" dirty="0" smtClean="0">
                <a:solidFill>
                  <a:schemeClr val="tx1">
                    <a:lumMod val="85000"/>
                    <a:lumOff val="15000"/>
                  </a:schemeClr>
                </a:solidFill>
                <a:latin typeface="Museo 300" pitchFamily="50" charset="0"/>
              </a:rPr>
              <a:t>Samuel Leong 4S1(17)</a:t>
            </a:r>
          </a:p>
          <a:p>
            <a:pPr marL="0" indent="0" algn="ctr">
              <a:buNone/>
            </a:pPr>
            <a:r>
              <a:rPr lang="en-US" dirty="0" smtClean="0">
                <a:solidFill>
                  <a:schemeClr val="tx1">
                    <a:lumMod val="85000"/>
                    <a:lumOff val="15000"/>
                  </a:schemeClr>
                </a:solidFill>
                <a:latin typeface="Museo 300" pitchFamily="50" charset="0"/>
              </a:rPr>
              <a:t>Ryan Tan 4S1(21)</a:t>
            </a:r>
          </a:p>
          <a:p>
            <a:pPr marL="0" indent="0" algn="ctr">
              <a:buNone/>
            </a:pPr>
            <a:r>
              <a:rPr lang="en-US" dirty="0" smtClean="0">
                <a:solidFill>
                  <a:schemeClr val="tx1">
                    <a:lumMod val="85000"/>
                    <a:lumOff val="15000"/>
                  </a:schemeClr>
                </a:solidFill>
                <a:latin typeface="Museo 300" pitchFamily="50" charset="0"/>
              </a:rPr>
              <a:t>Walter Kong 4O3(33)</a:t>
            </a:r>
          </a:p>
          <a:p>
            <a:pPr marL="0" indent="0" algn="ctr">
              <a:buNone/>
            </a:pPr>
            <a:r>
              <a:rPr lang="en-US" dirty="0" smtClean="0">
                <a:solidFill>
                  <a:schemeClr val="tx1">
                    <a:lumMod val="85000"/>
                    <a:lumOff val="15000"/>
                  </a:schemeClr>
                </a:solidFill>
                <a:latin typeface="Museo 300" pitchFamily="50" charset="0"/>
              </a:rPr>
              <a:t>Xiao </a:t>
            </a:r>
            <a:r>
              <a:rPr lang="en-US" dirty="0" err="1" smtClean="0">
                <a:solidFill>
                  <a:schemeClr val="tx1">
                    <a:lumMod val="85000"/>
                    <a:lumOff val="15000"/>
                  </a:schemeClr>
                </a:solidFill>
                <a:latin typeface="Museo 300" pitchFamily="50" charset="0"/>
              </a:rPr>
              <a:t>Songyuan</a:t>
            </a:r>
            <a:r>
              <a:rPr lang="en-US" dirty="0" smtClean="0">
                <a:solidFill>
                  <a:schemeClr val="tx1">
                    <a:lumMod val="85000"/>
                    <a:lumOff val="15000"/>
                  </a:schemeClr>
                </a:solidFill>
                <a:latin typeface="Museo 300" pitchFamily="50" charset="0"/>
              </a:rPr>
              <a:t> 4S2(20)</a:t>
            </a:r>
            <a:endParaRPr lang="en-US" dirty="0">
              <a:solidFill>
                <a:schemeClr val="tx1">
                  <a:lumMod val="85000"/>
                  <a:lumOff val="15000"/>
                </a:schemeClr>
              </a:solidFill>
              <a:latin typeface="Museo 300" pitchFamily="50" charset="0"/>
            </a:endParaRPr>
          </a:p>
        </p:txBody>
      </p:sp>
      <p:pic>
        <p:nvPicPr>
          <p:cNvPr id="7" name="Picture 6" descr="Eye 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09133" y="1501815"/>
            <a:ext cx="1069651" cy="1069651"/>
          </a:xfrm>
          <a:prstGeom prst="rect">
            <a:avLst/>
          </a:prstGeom>
        </p:spPr>
      </p:pic>
    </p:spTree>
    <p:extLst>
      <p:ext uri="{BB962C8B-B14F-4D97-AF65-F5344CB8AC3E}">
        <p14:creationId xmlns:p14="http://schemas.microsoft.com/office/powerpoint/2010/main" val="33187578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Application</a:t>
            </a:r>
            <a:endParaRPr lang="en-US" dirty="0"/>
          </a:p>
        </p:txBody>
      </p:sp>
    </p:spTree>
    <p:extLst>
      <p:ext uri="{BB962C8B-B14F-4D97-AF65-F5344CB8AC3E}">
        <p14:creationId xmlns:p14="http://schemas.microsoft.com/office/powerpoint/2010/main" val="3170929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308504"/>
            <a:ext cx="8229600" cy="1143000"/>
          </a:xfrm>
          <a:prstGeom prst="rect">
            <a:avLst/>
          </a:prstGeom>
          <a:solidFill>
            <a:schemeClr val="tx1">
              <a:lumMod val="85000"/>
              <a:lumOff val="15000"/>
              <a:alpha val="75000"/>
            </a:schemeClr>
          </a:solidFill>
          <a:ln>
            <a:noFill/>
          </a:ln>
        </p:spPr>
        <p:txBody>
          <a:bodyPr vert="horz" lIns="91440" tIns="45720" rIns="91440" bIns="45720" rtlCol="0" anchor="t">
            <a:normAutofit/>
          </a:bodyPr>
          <a:lstStyle>
            <a:lvl1pPr algn="l" defTabSz="457200" rtl="0" eaLnBrk="1" latinLnBrk="0" hangingPunct="1">
              <a:spcBef>
                <a:spcPct val="0"/>
              </a:spcBef>
              <a:buNone/>
              <a:defRPr sz="4800" b="1" i="0" kern="1200" cap="none" normalizeH="0" baseline="0">
                <a:solidFill>
                  <a:srgbClr val="FFFFFF"/>
                </a:solidFill>
                <a:latin typeface="Sansation Regular"/>
                <a:ea typeface="+mj-ea"/>
                <a:cs typeface="Sansation Regular"/>
              </a:defRPr>
            </a:lvl1pPr>
          </a:lstStyle>
          <a:p>
            <a:pPr algn="ctr"/>
            <a:r>
              <a:rPr lang="en-US" sz="5400" dirty="0" smtClean="0">
                <a:latin typeface="Sansation Light"/>
                <a:cs typeface="Sansation Light"/>
              </a:rPr>
              <a:t>The Applications</a:t>
            </a:r>
            <a:endParaRPr lang="en-US" sz="5400" dirty="0">
              <a:latin typeface="Sansation Light"/>
              <a:cs typeface="Sansation Light"/>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57000" y="2540178"/>
            <a:ext cx="2914360" cy="2914360"/>
          </a:xfrm>
          <a:prstGeom prst="rect">
            <a:avLst/>
          </a:prstGeom>
        </p:spPr>
      </p:pic>
      <p:pic>
        <p:nvPicPr>
          <p:cNvPr id="15" name="Picture 14"/>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backgroundMark x1="72727" y1="80682" x2="72727" y2="80682"/>
                        <a14:backgroundMark x1="72727" y1="74716" x2="72727" y2="74716"/>
                        <a14:backgroundMark x1="37537" y1="74716" x2="37537" y2="74716"/>
                        <a14:backgroundMark x1="31085" y1="69886" x2="31085" y2="69886"/>
                        <a14:backgroundMark x1="61290" y1="73011" x2="61290" y2="73011"/>
                        <a14:backgroundMark x1="59238" y1="78693" x2="59238" y2="78693"/>
                        <a14:backgroundMark x1="55132" y1="74716" x2="55132" y2="74716"/>
                        <a14:backgroundMark x1="71261" y1="24432" x2="71261" y2="24432"/>
                      </a14:backgroundRemoval>
                    </a14:imgEffect>
                  </a14:imgLayer>
                </a14:imgProps>
              </a:ext>
            </a:extLst>
          </a:blip>
          <a:srcRect l="14054" t="11757" r="18271" b="25306"/>
          <a:stretch/>
        </p:blipFill>
        <p:spPr>
          <a:xfrm>
            <a:off x="602732" y="2246818"/>
            <a:ext cx="3255636" cy="3255636"/>
          </a:xfrm>
          <a:prstGeom prst="rect">
            <a:avLst/>
          </a:prstGeom>
        </p:spPr>
      </p:pic>
    </p:spTree>
    <p:extLst>
      <p:ext uri="{BB962C8B-B14F-4D97-AF65-F5344CB8AC3E}">
        <p14:creationId xmlns:p14="http://schemas.microsoft.com/office/powerpoint/2010/main" val="2237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a:t>
            </a:r>
            <a:endParaRPr lang="en-US" dirty="0"/>
          </a:p>
        </p:txBody>
      </p:sp>
      <p:sp>
        <p:nvSpPr>
          <p:cNvPr id="4" name="Content Placeholder 3"/>
          <p:cNvSpPr>
            <a:spLocks noGrp="1"/>
          </p:cNvSpPr>
          <p:nvPr>
            <p:ph idx="1"/>
          </p:nvPr>
        </p:nvSpPr>
        <p:spPr>
          <a:xfrm>
            <a:off x="457200" y="1600200"/>
            <a:ext cx="8229600" cy="4964723"/>
          </a:xfrm>
        </p:spPr>
        <p:txBody>
          <a:bodyPr>
            <a:normAutofit/>
          </a:bodyPr>
          <a:lstStyle/>
          <a:p>
            <a:r>
              <a:rPr lang="en-US" sz="4800" dirty="0" err="1" smtClean="0"/>
              <a:t>EyeTribe</a:t>
            </a:r>
            <a:r>
              <a:rPr lang="en-US" sz="4800" dirty="0" smtClean="0"/>
              <a:t> </a:t>
            </a:r>
            <a:r>
              <a:rPr lang="en-US" sz="4800" dirty="0" smtClean="0">
                <a:solidFill>
                  <a:schemeClr val="accent5">
                    <a:lumMod val="60000"/>
                    <a:lumOff val="40000"/>
                  </a:schemeClr>
                </a:solidFill>
              </a:rPr>
              <a:t>Eye-Tracker</a:t>
            </a:r>
          </a:p>
          <a:p>
            <a:pPr lvl="1"/>
            <a:r>
              <a:rPr lang="en-US" sz="3600" dirty="0" smtClean="0"/>
              <a:t> Affordable</a:t>
            </a:r>
          </a:p>
          <a:p>
            <a:pPr lvl="1"/>
            <a:r>
              <a:rPr lang="en-US" sz="4000" dirty="0" smtClean="0"/>
              <a:t> Accurate</a:t>
            </a:r>
          </a:p>
          <a:p>
            <a:endParaRPr lang="en-US" sz="4800" dirty="0"/>
          </a:p>
        </p:txBody>
      </p:sp>
      <p:pic>
        <p:nvPicPr>
          <p:cNvPr id="7" name="Picture 6"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662" y="2486252"/>
            <a:ext cx="4647740" cy="1703754"/>
          </a:xfrm>
          <a:prstGeom prst="rect">
            <a:avLst/>
          </a:prstGeom>
          <a:ln>
            <a:noFill/>
          </a:ln>
          <a:effectLst>
            <a:softEdge rad="304800"/>
          </a:effectLst>
        </p:spPr>
      </p:pic>
      <p:pic>
        <p:nvPicPr>
          <p:cNvPr id="11" name="Picture 10"/>
          <p:cNvPicPr>
            <a:picLocks noChangeAspect="1"/>
          </p:cNvPicPr>
          <p:nvPr/>
        </p:nvPicPr>
        <p:blipFill rotWithShape="1">
          <a:blip r:embed="rId4"/>
          <a:srcRect l="15293" t="10446" r="12155" b="15929"/>
          <a:stretch/>
        </p:blipFill>
        <p:spPr>
          <a:xfrm>
            <a:off x="457199" y="3891866"/>
            <a:ext cx="4104117" cy="2776554"/>
          </a:xfrm>
          <a:prstGeom prst="rect">
            <a:avLst/>
          </a:prstGeom>
          <a:ln>
            <a:noFill/>
          </a:ln>
          <a:effectLst>
            <a:softEdge rad="112500"/>
          </a:effectLst>
        </p:spPr>
      </p:pic>
    </p:spTree>
    <p:extLst>
      <p:ext uri="{BB962C8B-B14F-4D97-AF65-F5344CB8AC3E}">
        <p14:creationId xmlns:p14="http://schemas.microsoft.com/office/powerpoint/2010/main" val="34168859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a:t>
            </a:r>
            <a:endParaRPr lang="en-US" dirty="0"/>
          </a:p>
        </p:txBody>
      </p:sp>
      <p:sp>
        <p:nvSpPr>
          <p:cNvPr id="4" name="Content Placeholder 3"/>
          <p:cNvSpPr>
            <a:spLocks noGrp="1"/>
          </p:cNvSpPr>
          <p:nvPr>
            <p:ph idx="1"/>
          </p:nvPr>
        </p:nvSpPr>
        <p:spPr>
          <a:xfrm>
            <a:off x="457200" y="1600200"/>
            <a:ext cx="8229600" cy="4964723"/>
          </a:xfrm>
        </p:spPr>
        <p:txBody>
          <a:bodyPr>
            <a:normAutofit/>
          </a:bodyPr>
          <a:lstStyle/>
          <a:p>
            <a:r>
              <a:rPr lang="en-US" sz="4800" dirty="0" smtClean="0">
                <a:solidFill>
                  <a:srgbClr val="93CDDD"/>
                </a:solidFill>
              </a:rPr>
              <a:t>Leap Motion</a:t>
            </a:r>
            <a:endParaRPr lang="en-US" sz="4000" dirty="0" smtClean="0">
              <a:solidFill>
                <a:srgbClr val="93CDDD"/>
              </a:solidFill>
            </a:endParaRPr>
          </a:p>
          <a:p>
            <a:pPr lvl="1"/>
            <a:r>
              <a:rPr lang="en-US" sz="3600" dirty="0" smtClean="0"/>
              <a:t>Physical Input</a:t>
            </a:r>
          </a:p>
          <a:p>
            <a:pPr lvl="1"/>
            <a:r>
              <a:rPr lang="en-US" sz="3600" dirty="0" smtClean="0"/>
              <a:t>Hand Gestures</a:t>
            </a:r>
          </a:p>
          <a:p>
            <a:pPr marL="457200" lvl="1" indent="0">
              <a:buNone/>
            </a:pPr>
            <a:endParaRPr lang="en-US" sz="3600" dirty="0" smtClean="0">
              <a:solidFill>
                <a:schemeClr val="bg1"/>
              </a:solidFill>
            </a:endParaRPr>
          </a:p>
          <a:p>
            <a:pPr lvl="1"/>
            <a:endParaRPr lang="en-US" sz="3600" dirty="0" smtClean="0">
              <a:solidFill>
                <a:srgbClr val="93CDDD"/>
              </a:solidFill>
            </a:endParaRPr>
          </a:p>
          <a:p>
            <a:pPr marL="457200" lvl="1" indent="0">
              <a:buNone/>
            </a:pPr>
            <a:endParaRPr lang="en-US" sz="4800" dirty="0"/>
          </a:p>
        </p:txBody>
      </p:sp>
      <p:pic>
        <p:nvPicPr>
          <p:cNvPr id="5" name="Picture 4"/>
          <p:cNvPicPr>
            <a:picLocks noChangeAspect="1"/>
          </p:cNvPicPr>
          <p:nvPr/>
        </p:nvPicPr>
        <p:blipFill>
          <a:blip r:embed="rId3"/>
          <a:stretch>
            <a:fillRect/>
          </a:stretch>
        </p:blipFill>
        <p:spPr>
          <a:xfrm>
            <a:off x="4521494" y="3976707"/>
            <a:ext cx="4464882" cy="2664047"/>
          </a:xfrm>
          <a:prstGeom prst="rect">
            <a:avLst/>
          </a:prstGeom>
        </p:spPr>
      </p:pic>
    </p:spTree>
    <p:extLst>
      <p:ext uri="{BB962C8B-B14F-4D97-AF65-F5344CB8AC3E}">
        <p14:creationId xmlns:p14="http://schemas.microsoft.com/office/powerpoint/2010/main" val="1053869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Programming Languages</a:t>
            </a:r>
            <a:endParaRPr lang="en-US" sz="4800" dirty="0"/>
          </a:p>
        </p:txBody>
      </p:sp>
      <p:grpSp>
        <p:nvGrpSpPr>
          <p:cNvPr id="7" name="Group 6"/>
          <p:cNvGrpSpPr/>
          <p:nvPr/>
        </p:nvGrpSpPr>
        <p:grpSpPr>
          <a:xfrm>
            <a:off x="811760" y="1408925"/>
            <a:ext cx="7548470" cy="2753768"/>
            <a:chOff x="811760" y="1408925"/>
            <a:chExt cx="7548470" cy="2753768"/>
          </a:xfrm>
        </p:grpSpPr>
        <p:pic>
          <p:nvPicPr>
            <p:cNvPr id="2052" name="Picture 4" descr="http://jonathlee.com/images/web/jonathlee/html5+css3+javascript+responsive+icon-logo.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5082" b="94098" l="0" r="76458">
                          <a14:foregroundMark x1="62187" y1="45246" x2="62187" y2="45246"/>
                          <a14:foregroundMark x1="67083" y1="44918" x2="67083" y2="44918"/>
                          <a14:foregroundMark x1="68125" y1="58361" x2="68125" y2="58361"/>
                          <a14:foregroundMark x1="69271" y1="57049" x2="69271" y2="57049"/>
                          <a14:foregroundMark x1="32188" y1="28852" x2="32188" y2="28852"/>
                          <a14:foregroundMark x1="38750" y1="38361" x2="38750" y2="38361"/>
                          <a14:foregroundMark x1="39479" y1="62623" x2="39479" y2="62623"/>
                          <a14:foregroundMark x1="40313" y1="69836" x2="40313" y2="69836"/>
                          <a14:foregroundMark x1="32813" y1="69180" x2="32813" y2="69180"/>
                          <a14:foregroundMark x1="36250" y1="62623" x2="36250" y2="62623"/>
                          <a14:foregroundMark x1="43229" y1="53115" x2="43229" y2="53115"/>
                          <a14:foregroundMark x1="44375" y1="41639" x2="44375" y2="41639"/>
                          <a14:foregroundMark x1="39896" y1="31148" x2="39896" y2="31148"/>
                          <a14:foregroundMark x1="39271" y1="23607" x2="39271" y2="23607"/>
                          <a14:foregroundMark x1="32396" y1="22951" x2="32396" y2="22951"/>
                          <a14:foregroundMark x1="38333" y1="52459" x2="38333" y2="52459"/>
                          <a14:foregroundMark x1="32604" y1="52459" x2="32604" y2="52459"/>
                          <a14:foregroundMark x1="35208" y1="36393" x2="35208" y2="36393"/>
                          <a14:foregroundMark x1="39896" y1="76393" x2="39896" y2="76393"/>
                          <a14:foregroundMark x1="42188" y1="80000" x2="42188" y2="80000"/>
                          <a14:foregroundMark x1="44167" y1="73115" x2="44167" y2="73115"/>
                          <a14:foregroundMark x1="34167" y1="78689" x2="34167" y2="78689"/>
                          <a14:foregroundMark x1="34583" y1="70492" x2="34583" y2="70492"/>
                          <a14:foregroundMark x1="43021" y1="69836" x2="43021" y2="69836"/>
                          <a14:foregroundMark x1="40938" y1="60328" x2="40938" y2="60328"/>
                          <a14:foregroundMark x1="39167" y1="43607" x2="39167" y2="43607"/>
                          <a14:foregroundMark x1="43229" y1="37705" x2="43229" y2="37705"/>
                          <a14:foregroundMark x1="41979" y1="31803" x2="41979" y2="31803"/>
                          <a14:foregroundMark x1="41563" y1="31803" x2="41563" y2="31803"/>
                          <a14:foregroundMark x1="40521" y1="34426" x2="40521" y2="34426"/>
                          <a14:foregroundMark x1="39271" y1="33770" x2="39271" y2="33770"/>
                          <a14:foregroundMark x1="37292" y1="32459" x2="37292" y2="32459"/>
                          <a14:foregroundMark x1="35833" y1="32459" x2="35833" y2="32459"/>
                          <a14:foregroundMark x1="34583" y1="33115" x2="34583" y2="33115"/>
                          <a14:foregroundMark x1="33229" y1="38361" x2="33229" y2="38361"/>
                          <a14:foregroundMark x1="33646" y1="44262" x2="33854" y2="45902"/>
                          <a14:foregroundMark x1="33854" y1="52459" x2="33854" y2="52459"/>
                          <a14:foregroundMark x1="35417" y1="53770" x2="35417" y2="53770"/>
                          <a14:foregroundMark x1="43438" y1="58361" x2="43438" y2="58361"/>
                          <a14:foregroundMark x1="41354" y1="53115" x2="41354" y2="53115"/>
                          <a14:foregroundMark x1="40104" y1="49836" x2="40104" y2="49836"/>
                          <a14:foregroundMark x1="40104" y1="49836" x2="40104" y2="49836"/>
                          <a14:foregroundMark x1="41979" y1="53115" x2="41979" y2="53115"/>
                          <a14:foregroundMark x1="35625" y1="76721" x2="35625" y2="76721"/>
                          <a14:foregroundMark x1="36667" y1="74426" x2="39167" y2="74426"/>
                          <a14:foregroundMark x1="39167" y1="74426" x2="39167" y2="74426"/>
                          <a14:foregroundMark x1="37083" y1="83934" x2="37083" y2="83934"/>
                          <a14:foregroundMark x1="37083" y1="84590" x2="37083" y2="84590"/>
                          <a14:foregroundMark x1="14063" y1="31148" x2="14063" y2="31148"/>
                          <a14:foregroundMark x1="8958" y1="27541" x2="8958" y2="27541"/>
                          <a14:foregroundMark x1="6250" y1="26230" x2="6250" y2="26230"/>
                          <a14:foregroundMark x1="1979" y1="26230" x2="1563" y2="28852"/>
                          <a14:foregroundMark x1="729" y1="40328" x2="729" y2="40328"/>
                          <a14:foregroundMark x1="1979" y1="45902" x2="1979" y2="45902"/>
                          <a14:foregroundMark x1="5000" y1="53115" x2="5000" y2="53115"/>
                          <a14:foregroundMark x1="7292" y1="57705" x2="7292" y2="57705"/>
                          <a14:foregroundMark x1="9167" y1="63279" x2="9167" y2="63279"/>
                          <a14:foregroundMark x1="9896" y1="65902" x2="10938" y2="66557"/>
                          <a14:foregroundMark x1="11563" y1="59672" x2="11563" y2="59672"/>
                          <a14:foregroundMark x1="11771" y1="53770" x2="11771" y2="50492"/>
                          <a14:foregroundMark x1="10521" y1="45902" x2="7708" y2="41639"/>
                          <a14:foregroundMark x1="5000" y1="38361" x2="5000" y2="38361"/>
                          <a14:foregroundMark x1="3438" y1="38361" x2="3438" y2="38361"/>
                          <a14:foregroundMark x1="4375" y1="36393" x2="6667" y2="33770"/>
                          <a14:foregroundMark x1="7292" y1="33115" x2="8958" y2="33770"/>
                          <a14:foregroundMark x1="10104" y1="33115" x2="10729" y2="30492"/>
                          <a14:foregroundMark x1="11563" y1="26885" x2="11563" y2="26885"/>
                          <a14:foregroundMark x1="11771" y1="25574" x2="13229" y2="26885"/>
                          <a14:foregroundMark x1="14167" y1="26885" x2="14167" y2="26885"/>
                          <a14:foregroundMark x1="15417" y1="28852" x2="16250" y2="29508"/>
                          <a14:foregroundMark x1="16250" y1="29836" x2="16250" y2="29836"/>
                          <a14:foregroundMark x1="17083" y1="35082" x2="17917" y2="36393"/>
                          <a14:foregroundMark x1="17708" y1="38361" x2="17708" y2="38361"/>
                          <a14:foregroundMark x1="17083" y1="43607" x2="17083" y2="43607"/>
                          <a14:foregroundMark x1="16667" y1="51148" x2="16667" y2="54426"/>
                          <a14:foregroundMark x1="16667" y1="57049" x2="16667" y2="57049"/>
                          <a14:foregroundMark x1="17083" y1="61967" x2="17083" y2="61967"/>
                          <a14:foregroundMark x1="16667" y1="68525" x2="16667" y2="68525"/>
                          <a14:foregroundMark x1="16250" y1="72459" x2="16250" y2="72459"/>
                          <a14:foregroundMark x1="15833" y1="73770" x2="15833" y2="73770"/>
                          <a14:foregroundMark x1="15208" y1="74426" x2="14375" y2="74426"/>
                          <a14:foregroundMark x1="11354" y1="75738" x2="11354" y2="75738"/>
                          <a14:foregroundMark x1="10938" y1="81967" x2="10938" y2="81967"/>
                          <a14:foregroundMark x1="9688" y1="82623" x2="9688" y2="82623"/>
                          <a14:foregroundMark x1="7708" y1="75082" x2="7708" y2="73115"/>
                          <a14:foregroundMark x1="7708" y1="71803" x2="8542" y2="71803"/>
                          <a14:foregroundMark x1="10313" y1="71803" x2="10313" y2="71803"/>
                          <a14:foregroundMark x1="12188" y1="73770" x2="13229" y2="75082"/>
                          <a14:foregroundMark x1="14063" y1="71148" x2="14063" y2="71148"/>
                          <a14:foregroundMark x1="14583" y1="66557" x2="14583" y2="66557"/>
                          <a14:foregroundMark x1="14792" y1="63279" x2="14792" y2="59672"/>
                          <a14:foregroundMark x1="14583" y1="53115" x2="14583" y2="53115"/>
                          <a14:foregroundMark x1="13854" y1="49836" x2="13854" y2="49836"/>
                          <a14:foregroundMark x1="13021" y1="49836" x2="6875" y2="44918"/>
                          <a14:foregroundMark x1="4583" y1="43607" x2="4583" y2="43607"/>
                          <a14:foregroundMark x1="1563" y1="39016" x2="2188" y2="38361"/>
                          <a14:foregroundMark x1="8333" y1="38361" x2="9479" y2="38361"/>
                          <a14:foregroundMark x1="9896" y1="37705" x2="9896" y2="37705"/>
                          <a14:foregroundMark x1="13438" y1="43607" x2="13438" y2="43607"/>
                          <a14:foregroundMark x1="13854" y1="43607" x2="13854" y2="43607"/>
                          <a14:foregroundMark x1="14063" y1="40328" x2="14063" y2="40328"/>
                          <a14:foregroundMark x1="13229" y1="39672" x2="13229" y2="39672"/>
                          <a14:foregroundMark x1="9271" y1="37705" x2="9271" y2="37705"/>
                          <a14:foregroundMark x1="13229" y1="37705" x2="13229" y2="37705"/>
                          <a14:foregroundMark x1="13438" y1="36393" x2="13021" y2="32459"/>
                          <a14:foregroundMark x1="11354" y1="29836" x2="11354" y2="29836"/>
                          <a14:foregroundMark x1="10938" y1="32459" x2="10938" y2="34426"/>
                          <a14:foregroundMark x1="11563" y1="35082" x2="12188" y2="35082"/>
                          <a14:foregroundMark x1="9479" y1="65246" x2="9167" y2="68525"/>
                          <a14:foregroundMark x1="7500" y1="63279" x2="7500" y2="63279"/>
                          <a14:foregroundMark x1="7500" y1="63279" x2="7500" y2="63279"/>
                          <a14:foregroundMark x1="6667" y1="68525" x2="6667" y2="68525"/>
                          <a14:foregroundMark x1="5417" y1="65902" x2="5417" y2="65902"/>
                          <a14:foregroundMark x1="5208" y1="63934" x2="5208" y2="63934"/>
                          <a14:foregroundMark x1="5208" y1="63279" x2="5208" y2="63279"/>
                          <a14:foregroundMark x1="43229" y1="28852" x2="43229" y2="28852"/>
                          <a14:foregroundMark x1="43229" y1="28197" x2="43229" y2="28197"/>
                          <a14:foregroundMark x1="42396" y1="24262" x2="44063" y2="25574"/>
                          <a14:foregroundMark x1="44167" y1="24918" x2="44167" y2="24918"/>
                          <a14:foregroundMark x1="45417" y1="24262" x2="45417" y2="24262"/>
                          <a14:foregroundMark x1="44792" y1="24262" x2="45000" y2="28197"/>
                          <a14:foregroundMark x1="45208" y1="32459" x2="45208" y2="32459"/>
                          <a14:foregroundMark x1="45417" y1="37049" x2="45625" y2="39672"/>
                          <a14:foregroundMark x1="45625" y1="41639" x2="45625" y2="43607"/>
                          <a14:foregroundMark x1="45208" y1="47213" x2="45000" y2="51148"/>
                          <a14:foregroundMark x1="45000" y1="53770" x2="45000" y2="56393"/>
                          <a14:foregroundMark x1="45000" y1="60984" x2="45208" y2="63279"/>
                          <a14:foregroundMark x1="44375" y1="70492" x2="44375" y2="70492"/>
                          <a14:foregroundMark x1="43854" y1="74426" x2="43646" y2="78033"/>
                          <a14:foregroundMark x1="43646" y1="78689" x2="43646" y2="78689"/>
                          <a14:foregroundMark x1="43229" y1="79344" x2="43229" y2="79344"/>
                          <a14:foregroundMark x1="41771" y1="79344" x2="41771" y2="79344"/>
                          <a14:foregroundMark x1="40938" y1="80000" x2="40104" y2="80000"/>
                          <a14:foregroundMark x1="38750" y1="79344" x2="38750" y2="79344"/>
                          <a14:foregroundMark x1="37500" y1="77377" x2="37500" y2="77377"/>
                          <a14:foregroundMark x1="35417" y1="73770" x2="35417" y2="73770"/>
                          <a14:foregroundMark x1="31771" y1="71148" x2="31771" y2="71148"/>
                          <a14:foregroundMark x1="30729" y1="71148" x2="30729" y2="71148"/>
                          <a14:foregroundMark x1="30729" y1="76721" x2="30729" y2="76721"/>
                          <a14:foregroundMark x1="31354" y1="74426" x2="31354" y2="74426"/>
                          <a14:foregroundMark x1="34792" y1="81311" x2="36667" y2="85246"/>
                          <a14:foregroundMark x1="35625" y1="83279" x2="35625" y2="83279"/>
                          <a14:foregroundMark x1="33646" y1="69180" x2="32813" y2="67213"/>
                          <a14:foregroundMark x1="28542" y1="64590" x2="28542" y2="64590"/>
                          <a14:foregroundMark x1="28542" y1="63279" x2="28542" y2="63279"/>
                          <a14:foregroundMark x1="28125" y1="54426" x2="28125" y2="54426"/>
                          <a14:foregroundMark x1="28125" y1="52459" x2="28333" y2="49836"/>
                          <a14:foregroundMark x1="28542" y1="40984" x2="28958" y2="37049"/>
                          <a14:foregroundMark x1="29271" y1="34426" x2="29479" y2="32459"/>
                          <a14:foregroundMark x1="30104" y1="30492" x2="30104" y2="30492"/>
                          <a14:foregroundMark x1="30521" y1="26885" x2="30521" y2="26885"/>
                          <a14:foregroundMark x1="32396" y1="26230" x2="34583" y2="28197"/>
                          <a14:foregroundMark x1="63229" y1="48525" x2="63229" y2="48525"/>
                          <a14:foregroundMark x1="63854" y1="50492" x2="64063" y2="53115"/>
                          <a14:foregroundMark x1="64063" y1="58361" x2="64063" y2="60328"/>
                          <a14:foregroundMark x1="62396" y1="64590" x2="61146" y2="69180"/>
                          <a14:foregroundMark x1="57083" y1="70492" x2="57292" y2="73770"/>
                          <a14:foregroundMark x1="58542" y1="78033" x2="59896" y2="83279"/>
                          <a14:foregroundMark x1="60729" y1="83279" x2="63229" y2="80656"/>
                          <a14:foregroundMark x1="64063" y1="76721" x2="65000" y2="76721"/>
                          <a14:foregroundMark x1="68333" y1="76393" x2="70521" y2="78033"/>
                          <a14:foregroundMark x1="70938" y1="75738" x2="70938" y2="71148"/>
                          <a14:foregroundMark x1="70938" y1="64590" x2="71146" y2="60984"/>
                          <a14:foregroundMark x1="71146" y1="56393" x2="71146" y2="56393"/>
                          <a14:foregroundMark x1="68333" y1="55738" x2="68333" y2="55738"/>
                          <a14:foregroundMark x1="67292" y1="61311" x2="67292" y2="61311"/>
                          <a14:foregroundMark x1="67083" y1="63279" x2="67083" y2="63279"/>
                          <a14:foregroundMark x1="60938" y1="63934" x2="60938" y2="63934"/>
                          <a14:foregroundMark x1="60313" y1="61967" x2="61146" y2="61311"/>
                          <a14:foregroundMark x1="61563" y1="59672" x2="61563" y2="59672"/>
                          <a14:foregroundMark x1="62187" y1="56393" x2="62187" y2="56393"/>
                          <a14:foregroundMark x1="62604" y1="53115" x2="62604" y2="50492"/>
                          <a14:foregroundMark x1="62604" y1="48525" x2="62604" y2="48525"/>
                          <a14:foregroundMark x1="62813" y1="45246" x2="64063" y2="45246"/>
                          <a14:foregroundMark x1="64792" y1="45246" x2="65625" y2="47213"/>
                          <a14:foregroundMark x1="66458" y1="49836" x2="66667" y2="51803"/>
                          <a14:foregroundMark x1="66667" y1="51803" x2="67708" y2="52459"/>
                          <a14:foregroundMark x1="67917" y1="51148" x2="67917" y2="49180"/>
                          <a14:foregroundMark x1="67292" y1="42951" x2="67292" y2="42951"/>
                          <a14:foregroundMark x1="67083" y1="44262" x2="67083" y2="44262"/>
                          <a14:foregroundMark x1="68542" y1="47869" x2="68542" y2="47869"/>
                          <a14:foregroundMark x1="68542" y1="45902" x2="68542" y2="45902"/>
                          <a14:foregroundMark x1="68542" y1="46557" x2="68542" y2="46557"/>
                          <a14:foregroundMark x1="67917" y1="61311" x2="66667" y2="75082"/>
                          <a14:foregroundMark x1="67083" y1="63934" x2="67708" y2="63934"/>
                          <a14:foregroundMark x1="67917" y1="63934" x2="67917" y2="63934"/>
                          <a14:foregroundMark x1="69688" y1="50492" x2="69688" y2="50492"/>
                          <a14:foregroundMark x1="68958" y1="47213" x2="68958" y2="47213"/>
                          <a14:foregroundMark x1="68125" y1="42295" x2="68750" y2="42295"/>
                          <a14:foregroundMark x1="69688" y1="42295" x2="69688" y2="42295"/>
                          <a14:foregroundMark x1="69688" y1="42295" x2="69688" y2="42295"/>
                          <a14:foregroundMark x1="69688" y1="40984" x2="68125" y2="37705"/>
                          <a14:foregroundMark x1="65208" y1="33770" x2="65208" y2="33770"/>
                          <a14:foregroundMark x1="63438" y1="30492" x2="62813" y2="29836"/>
                          <a14:foregroundMark x1="61146" y1="28852" x2="60104" y2="27541"/>
                          <a14:foregroundMark x1="57708" y1="24918" x2="58542" y2="24918"/>
                          <a14:foregroundMark x1="63021" y1="26885" x2="64167" y2="27541"/>
                          <a14:foregroundMark x1="66042" y1="28852" x2="67917" y2="31803"/>
                          <a14:foregroundMark x1="14792" y1="39016" x2="14792" y2="39016"/>
                          <a14:foregroundMark x1="16458" y1="37049" x2="16458" y2="37049"/>
                          <a14:foregroundMark x1="17500" y1="33115" x2="17500" y2="33115"/>
                          <a14:foregroundMark x1="17917" y1="33770" x2="17917" y2="33770"/>
                          <a14:foregroundMark x1="17500" y1="34426" x2="17500" y2="34426"/>
                          <a14:foregroundMark x1="17292" y1="35082" x2="17292" y2="35082"/>
                        </a14:backgroundRemoval>
                      </a14:imgEffect>
                    </a14:imgLayer>
                  </a14:imgProps>
                </a:ext>
                <a:ext uri="{28A0092B-C50C-407E-A947-70E740481C1C}">
                  <a14:useLocalDpi xmlns:a14="http://schemas.microsoft.com/office/drawing/2010/main" val="0"/>
                </a:ext>
              </a:extLst>
            </a:blip>
            <a:srcRect l="-1702" t="15218" r="23334" b="5772"/>
            <a:stretch/>
          </p:blipFill>
          <p:spPr bwMode="auto">
            <a:xfrm>
              <a:off x="811760" y="1744823"/>
              <a:ext cx="7548470" cy="24178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68966" y="1427586"/>
              <a:ext cx="1548052" cy="523220"/>
            </a:xfrm>
            <a:prstGeom prst="rect">
              <a:avLst/>
            </a:prstGeom>
            <a:noFill/>
          </p:spPr>
          <p:txBody>
            <a:bodyPr wrap="none" rtlCol="0">
              <a:spAutoFit/>
            </a:bodyPr>
            <a:lstStyle/>
            <a:p>
              <a:r>
                <a:rPr lang="en-US" sz="2800" dirty="0" smtClean="0">
                  <a:solidFill>
                    <a:schemeClr val="accent6">
                      <a:lumMod val="75000"/>
                    </a:schemeClr>
                  </a:solidFill>
                  <a:latin typeface="Museo 900" pitchFamily="50" charset="0"/>
                </a:rPr>
                <a:t>HTML 5</a:t>
              </a:r>
              <a:endParaRPr lang="en-US" sz="2800" dirty="0">
                <a:solidFill>
                  <a:schemeClr val="accent6">
                    <a:lumMod val="75000"/>
                  </a:schemeClr>
                </a:solidFill>
                <a:latin typeface="Museo 900" pitchFamily="50" charset="0"/>
              </a:endParaRPr>
            </a:p>
          </p:txBody>
        </p:sp>
        <p:sp>
          <p:nvSpPr>
            <p:cNvPr id="9" name="TextBox 8"/>
            <p:cNvSpPr txBox="1"/>
            <p:nvPr/>
          </p:nvSpPr>
          <p:spPr>
            <a:xfrm>
              <a:off x="4036259" y="1427586"/>
              <a:ext cx="1152880" cy="523220"/>
            </a:xfrm>
            <a:prstGeom prst="rect">
              <a:avLst/>
            </a:prstGeom>
            <a:noFill/>
          </p:spPr>
          <p:txBody>
            <a:bodyPr wrap="none" rtlCol="0">
              <a:spAutoFit/>
            </a:bodyPr>
            <a:lstStyle/>
            <a:p>
              <a:r>
                <a:rPr lang="en-US" sz="2800" dirty="0" smtClean="0">
                  <a:solidFill>
                    <a:srgbClr val="66CCFF"/>
                  </a:solidFill>
                  <a:latin typeface="Museo 900" pitchFamily="50" charset="0"/>
                </a:rPr>
                <a:t>CSS 3</a:t>
              </a:r>
              <a:endParaRPr lang="en-US" sz="2800" dirty="0">
                <a:solidFill>
                  <a:srgbClr val="66CCFF"/>
                </a:solidFill>
                <a:latin typeface="Museo 900" pitchFamily="50" charset="0"/>
              </a:endParaRPr>
            </a:p>
          </p:txBody>
        </p:sp>
        <p:sp>
          <p:nvSpPr>
            <p:cNvPr id="11" name="TextBox 10"/>
            <p:cNvSpPr txBox="1"/>
            <p:nvPr/>
          </p:nvSpPr>
          <p:spPr>
            <a:xfrm>
              <a:off x="6142658" y="1408925"/>
              <a:ext cx="2066912" cy="523220"/>
            </a:xfrm>
            <a:prstGeom prst="rect">
              <a:avLst/>
            </a:prstGeom>
            <a:noFill/>
          </p:spPr>
          <p:txBody>
            <a:bodyPr wrap="none" rtlCol="0">
              <a:spAutoFit/>
            </a:bodyPr>
            <a:lstStyle/>
            <a:p>
              <a:r>
                <a:rPr lang="en-US" sz="2800" dirty="0" smtClean="0">
                  <a:solidFill>
                    <a:schemeClr val="accent4">
                      <a:lumMod val="20000"/>
                      <a:lumOff val="80000"/>
                    </a:schemeClr>
                  </a:solidFill>
                  <a:latin typeface="Museo 900" pitchFamily="50" charset="0"/>
                </a:rPr>
                <a:t>JavaScript</a:t>
              </a:r>
              <a:endParaRPr lang="en-US" sz="2800" dirty="0">
                <a:solidFill>
                  <a:schemeClr val="accent4">
                    <a:lumMod val="20000"/>
                    <a:lumOff val="80000"/>
                  </a:schemeClr>
                </a:solidFill>
                <a:latin typeface="Museo 900" pitchFamily="50" charset="0"/>
              </a:endParaRPr>
            </a:p>
          </p:txBody>
        </p:sp>
      </p:gr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2023" y="4237337"/>
            <a:ext cx="2424719" cy="242471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5115364" y="4354584"/>
            <a:ext cx="2098072" cy="2190223"/>
            <a:chOff x="5115364" y="4354584"/>
            <a:chExt cx="2098072" cy="2190223"/>
          </a:xfrm>
        </p:grpSpPr>
        <p:pic>
          <p:nvPicPr>
            <p:cNvPr id="2057" name="Picture 9" descr="C:\Users\Sam\Desktop\jiaks.png"/>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ackgroundRemoval t="4783" b="100000" l="0" r="49939">
                          <a14:foregroundMark x1="30891" y1="43696" x2="30891" y2="43696"/>
                          <a14:foregroundMark x1="34188" y1="41957" x2="34188" y2="41957"/>
                          <a14:foregroundMark x1="29182" y1="35000" x2="29182" y2="35000"/>
                          <a14:foregroundMark x1="21245" y1="31739" x2="21245" y2="31739"/>
                          <a14:foregroundMark x1="15263" y1="35000" x2="15263" y2="35000"/>
                          <a14:foregroundMark x1="14652" y1="41522" x2="14408" y2="44565"/>
                          <a14:foregroundMark x1="13675" y1="53478" x2="13675" y2="53478"/>
                          <a14:foregroundMark x1="12454" y1="56304" x2="12454" y2="56304"/>
                          <a14:foregroundMark x1="12698" y1="60652" x2="14164" y2="62826"/>
                          <a14:foregroundMark x1="14896" y1="66304" x2="15507" y2="67391"/>
                          <a14:foregroundMark x1="16728" y1="72174" x2="16728" y2="72174"/>
                          <a14:foregroundMark x1="19658" y1="73913" x2="19658" y2="73913"/>
                          <a14:foregroundMark x1="22222" y1="73913" x2="25397" y2="74348"/>
                          <a14:foregroundMark x1="26740" y1="74348" x2="28938" y2="74348"/>
                          <a14:foregroundMark x1="33211" y1="74783" x2="33944" y2="74783"/>
                          <a14:foregroundMark x1="32967" y1="67826" x2="32967" y2="67826"/>
                          <a14:foregroundMark x1="32479" y1="69565" x2="32479" y2="69565"/>
                          <a14:foregroundMark x1="27228" y1="70000" x2="27228" y2="70000"/>
                          <a14:foregroundMark x1="26740" y1="70000" x2="26129" y2="70000"/>
                          <a14:foregroundMark x1="21490" y1="68696" x2="21490" y2="68696"/>
                          <a14:foregroundMark x1="21245" y1="68261" x2="21245" y2="68261"/>
                          <a14:foregroundMark x1="18926" y1="66304" x2="18926" y2="66304"/>
                          <a14:foregroundMark x1="15263" y1="55652" x2="15263" y2="55652"/>
                          <a14:foregroundMark x1="16728" y1="48696" x2="16728" y2="48696"/>
                          <a14:foregroundMark x1="17949" y1="45435" x2="17949" y2="45435"/>
                          <a14:foregroundMark x1="20635" y1="39348" x2="20635" y2="39348"/>
                          <a14:foregroundMark x1="21734" y1="38913" x2="21734" y2="38913"/>
                          <a14:foregroundMark x1="27228" y1="36304" x2="27228" y2="36304"/>
                          <a14:foregroundMark x1="24420" y1="30870" x2="24420" y2="30870"/>
                          <a14:foregroundMark x1="19658" y1="38043" x2="19658" y2="38043"/>
                          <a14:foregroundMark x1="30159" y1="38478" x2="30159" y2="38478"/>
                          <a14:foregroundMark x1="31136" y1="38043" x2="31136" y2="38043"/>
                          <a14:foregroundMark x1="31136" y1="36739" x2="31136" y2="36739"/>
                        </a14:backgroundRemoval>
                      </a14:imgEffect>
                    </a14:imgLayer>
                  </a14:imgProps>
                </a:ext>
                <a:ext uri="{28A0092B-C50C-407E-A947-70E740481C1C}">
                  <a14:useLocalDpi xmlns:a14="http://schemas.microsoft.com/office/drawing/2010/main" val="0"/>
                </a:ext>
              </a:extLst>
            </a:blip>
            <a:srcRect t="5082" r="50000"/>
            <a:stretch/>
          </p:blipFill>
          <p:spPr bwMode="auto">
            <a:xfrm>
              <a:off x="5115364" y="4354584"/>
              <a:ext cx="2054588" cy="21902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560293" y="5155979"/>
              <a:ext cx="653143" cy="769441"/>
            </a:xfrm>
            <a:prstGeom prst="rect">
              <a:avLst/>
            </a:prstGeom>
            <a:noFill/>
          </p:spPr>
          <p:txBody>
            <a:bodyPr wrap="square" rtlCol="0">
              <a:spAutoFit/>
            </a:bodyPr>
            <a:lstStyle/>
            <a:p>
              <a:r>
                <a:rPr lang="en-US" sz="4400" dirty="0" smtClean="0">
                  <a:solidFill>
                    <a:schemeClr val="bg1"/>
                  </a:solidFill>
                  <a:latin typeface="Museo 900" pitchFamily="50" charset="0"/>
                  <a:ea typeface="Arial Unicode MS" pitchFamily="34" charset="-128"/>
                  <a:cs typeface="Arial Unicode MS" pitchFamily="34" charset="-128"/>
                </a:rPr>
                <a:t>#</a:t>
              </a:r>
              <a:endParaRPr lang="en-US" sz="4800" dirty="0">
                <a:solidFill>
                  <a:schemeClr val="bg1"/>
                </a:solidFill>
                <a:latin typeface="Museo 900" pitchFamily="50" charset="0"/>
                <a:ea typeface="Arial Unicode MS" pitchFamily="34" charset="-128"/>
                <a:cs typeface="Arial Unicode MS" pitchFamily="34" charset="-128"/>
              </a:endParaRPr>
            </a:p>
          </p:txBody>
        </p:sp>
      </p:grpSp>
      <p:pic>
        <p:nvPicPr>
          <p:cNvPr id="14" name="Picture 13" descr="Eye logo.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8209571" y="6000449"/>
            <a:ext cx="898144" cy="898144"/>
          </a:xfrm>
          <a:prstGeom prst="rect">
            <a:avLst/>
          </a:prstGeom>
        </p:spPr>
      </p:pic>
    </p:spTree>
    <p:extLst>
      <p:ext uri="{BB962C8B-B14F-4D97-AF65-F5344CB8AC3E}">
        <p14:creationId xmlns:p14="http://schemas.microsoft.com/office/powerpoint/2010/main" val="1103642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normAutofit/>
          </a:bodyPr>
          <a:lstStyle/>
          <a:p>
            <a:r>
              <a:rPr lang="en-US" sz="3600" dirty="0" smtClean="0"/>
              <a:t>Auto-scrolling</a:t>
            </a:r>
          </a:p>
          <a:p>
            <a:r>
              <a:rPr lang="en-US" sz="3600" dirty="0" smtClean="0"/>
              <a:t>Modified Cursor</a:t>
            </a:r>
          </a:p>
          <a:p>
            <a:r>
              <a:rPr lang="en-US" sz="3600" dirty="0" smtClean="0"/>
              <a:t>Video Control</a:t>
            </a:r>
          </a:p>
          <a:p>
            <a:r>
              <a:rPr lang="en-US" sz="3600" dirty="0"/>
              <a:t>Radial Menu</a:t>
            </a:r>
          </a:p>
          <a:p>
            <a:endParaRPr lang="en-US" sz="3600" dirty="0"/>
          </a:p>
        </p:txBody>
      </p:sp>
      <p:pic>
        <p:nvPicPr>
          <p:cNvPr id="5" name="Picture 4" descr="https://fbcdn-sphotos-e-a.akamaihd.net/hphotos-ak-xfp1/t1.0-9/10371751_661514443922940_6816689008630615042_n.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15271" y="3206575"/>
            <a:ext cx="3486167" cy="33909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5231" t="7679" r="1224" b="67321"/>
          <a:stretch/>
        </p:blipFill>
        <p:spPr bwMode="auto">
          <a:xfrm>
            <a:off x="6632495" y="1403681"/>
            <a:ext cx="2252766" cy="233747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6755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Calibration</a:t>
            </a:r>
            <a:endParaRPr lang="en-US" dirty="0"/>
          </a:p>
        </p:txBody>
      </p:sp>
      <p:pic>
        <p:nvPicPr>
          <p:cNvPr id="7" name="Calibratio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71" y="1552987"/>
            <a:ext cx="6703028" cy="5027271"/>
          </a:xfrm>
          <a:prstGeom prst="rect">
            <a:avLst/>
          </a:prstGeom>
        </p:spPr>
      </p:pic>
    </p:spTree>
    <p:extLst>
      <p:ext uri="{BB962C8B-B14F-4D97-AF65-F5344CB8AC3E}">
        <p14:creationId xmlns:p14="http://schemas.microsoft.com/office/powerpoint/2010/main" val="201127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5" name="Picture 4" descr="Screen Shot 2014-06-30 at 9.24.46 A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693288"/>
            <a:ext cx="9144000" cy="4614930"/>
          </a:xfrm>
          <a:prstGeom prst="rect">
            <a:avLst/>
          </a:prstGeom>
        </p:spPr>
      </p:pic>
    </p:spTree>
    <p:extLst>
      <p:ext uri="{BB962C8B-B14F-4D97-AF65-F5344CB8AC3E}">
        <p14:creationId xmlns:p14="http://schemas.microsoft.com/office/powerpoint/2010/main" val="3583305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3" name="Picture 2" descr="Screen Shot 2014-06-05 at 10.04.5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09359" y="1554542"/>
            <a:ext cx="5179564" cy="5038046"/>
          </a:xfrm>
          <a:prstGeom prst="rect">
            <a:avLst/>
          </a:prstGeom>
        </p:spPr>
      </p:pic>
      <p:pic>
        <p:nvPicPr>
          <p:cNvPr id="4" name="Picture 3" descr="Screen Shot 2014-06-16 at 7.01.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93154"/>
            <a:ext cx="9144000" cy="2500157"/>
          </a:xfrm>
          <a:prstGeom prst="rect">
            <a:avLst/>
          </a:prstGeom>
        </p:spPr>
      </p:pic>
    </p:spTree>
    <p:extLst>
      <p:ext uri="{BB962C8B-B14F-4D97-AF65-F5344CB8AC3E}">
        <p14:creationId xmlns:p14="http://schemas.microsoft.com/office/powerpoint/2010/main" val="96408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5" name="Picture 4" descr="Screen Shot 2014-06-17 at 3.0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85449"/>
            <a:ext cx="8229600" cy="5422253"/>
          </a:xfrm>
          <a:prstGeom prst="rect">
            <a:avLst/>
          </a:prstGeom>
          <a:ln>
            <a:noFill/>
          </a:ln>
          <a:effectLst>
            <a:softEdge rad="114300"/>
          </a:effectLst>
        </p:spPr>
      </p:pic>
    </p:spTree>
    <p:extLst>
      <p:ext uri="{BB962C8B-B14F-4D97-AF65-F5344CB8AC3E}">
        <p14:creationId xmlns:p14="http://schemas.microsoft.com/office/powerpoint/2010/main" val="8187319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39041736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4" name="Cursor showcas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652" y="1805648"/>
            <a:ext cx="8862548" cy="4472817"/>
          </a:xfrm>
          <a:prstGeom prst="rect">
            <a:avLst/>
          </a:prstGeom>
          <a:noFill/>
          <a:ln>
            <a:noFill/>
          </a:ln>
        </p:spPr>
      </p:pic>
    </p:spTree>
    <p:extLst>
      <p:ext uri="{BB962C8B-B14F-4D97-AF65-F5344CB8AC3E}">
        <p14:creationId xmlns:p14="http://schemas.microsoft.com/office/powerpoint/2010/main" val="16879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l="5817" t="6365" r="6340" b="9150"/>
          <a:stretch/>
        </p:blipFill>
        <p:spPr>
          <a:xfrm>
            <a:off x="1929784" y="1726403"/>
            <a:ext cx="5219473" cy="5019922"/>
          </a:xfrm>
          <a:prstGeom prst="rect">
            <a:avLst/>
          </a:prstGeom>
        </p:spPr>
      </p:pic>
      <p:sp>
        <p:nvSpPr>
          <p:cNvPr id="9" name="Rectangle 8"/>
          <p:cNvSpPr/>
          <p:nvPr/>
        </p:nvSpPr>
        <p:spPr>
          <a:xfrm>
            <a:off x="555814" y="1547114"/>
            <a:ext cx="7942728" cy="47859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4400" dirty="0" smtClean="0">
                <a:latin typeface="Museo 300" pitchFamily="50" charset="0"/>
              </a:rPr>
              <a:t>Research</a:t>
            </a:r>
            <a:br>
              <a:rPr lang="en-US" sz="4400" dirty="0" smtClean="0">
                <a:latin typeface="Museo 300" pitchFamily="50" charset="0"/>
              </a:rPr>
            </a:br>
            <a:endParaRPr lang="en-US" sz="500" dirty="0">
              <a:latin typeface="Museo 300" pitchFamily="50" charset="0"/>
            </a:endParaRPr>
          </a:p>
        </p:txBody>
      </p:sp>
      <p:sp>
        <p:nvSpPr>
          <p:cNvPr id="5" name="Rectangle 4"/>
          <p:cNvSpPr/>
          <p:nvPr/>
        </p:nvSpPr>
        <p:spPr>
          <a:xfrm>
            <a:off x="1541933" y="3339338"/>
            <a:ext cx="6024275" cy="6554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latin typeface="Museo 300" pitchFamily="50" charset="0"/>
              </a:rPr>
              <a:t>Console App</a:t>
            </a:r>
            <a:endParaRPr lang="en-US" sz="2800" dirty="0">
              <a:latin typeface="Museo 300" pitchFamily="50" charset="0"/>
            </a:endParaRPr>
          </a:p>
        </p:txBody>
      </p:sp>
      <p:sp>
        <p:nvSpPr>
          <p:cNvPr id="2" name="Title 1"/>
          <p:cNvSpPr>
            <a:spLocks noGrp="1"/>
          </p:cNvSpPr>
          <p:nvPr>
            <p:ph type="title"/>
          </p:nvPr>
        </p:nvSpPr>
        <p:spPr/>
        <p:txBody>
          <a:bodyPr/>
          <a:lstStyle/>
          <a:p>
            <a:r>
              <a:rPr lang="en-US" dirty="0" smtClean="0"/>
              <a:t>The Full Package</a:t>
            </a:r>
            <a:endParaRPr lang="en-US" dirty="0"/>
          </a:p>
        </p:txBody>
      </p:sp>
      <p:sp>
        <p:nvSpPr>
          <p:cNvPr id="4" name="Rectangle 3"/>
          <p:cNvSpPr/>
          <p:nvPr/>
        </p:nvSpPr>
        <p:spPr>
          <a:xfrm>
            <a:off x="1093699" y="1726403"/>
            <a:ext cx="6938676" cy="16129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800" dirty="0" smtClean="0">
                <a:latin typeface="Museo 300" pitchFamily="50" charset="0"/>
              </a:rPr>
              <a:t>Gestures</a:t>
            </a:r>
            <a:endParaRPr lang="en-US" sz="4800" dirty="0">
              <a:latin typeface="Museo 300" pitchFamily="50" charset="0"/>
            </a:endParaRPr>
          </a:p>
        </p:txBody>
      </p:sp>
      <p:sp>
        <p:nvSpPr>
          <p:cNvPr id="8" name="Rectangle 7"/>
          <p:cNvSpPr/>
          <p:nvPr/>
        </p:nvSpPr>
        <p:spPr>
          <a:xfrm>
            <a:off x="5164666" y="4002724"/>
            <a:ext cx="3154581" cy="1452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Museo 300" pitchFamily="50" charset="0"/>
              </a:rPr>
              <a:t>Games</a:t>
            </a:r>
            <a:endParaRPr lang="en-US" sz="4000" dirty="0">
              <a:latin typeface="Museo 300" pitchFamily="50" charset="0"/>
            </a:endParaRPr>
          </a:p>
        </p:txBody>
      </p:sp>
      <p:sp>
        <p:nvSpPr>
          <p:cNvPr id="6" name="Rectangle 5"/>
          <p:cNvSpPr/>
          <p:nvPr/>
        </p:nvSpPr>
        <p:spPr>
          <a:xfrm>
            <a:off x="735105" y="3994753"/>
            <a:ext cx="4429561" cy="14602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latin typeface="Museo 300" pitchFamily="50" charset="0"/>
              </a:rPr>
              <a:t>Website</a:t>
            </a:r>
            <a:endParaRPr lang="en-US" sz="4000" dirty="0">
              <a:latin typeface="Museo 300" pitchFamily="50" charset="0"/>
            </a:endParaRPr>
          </a:p>
        </p:txBody>
      </p:sp>
    </p:spTree>
    <p:extLst>
      <p:ext uri="{BB962C8B-B14F-4D97-AF65-F5344CB8AC3E}">
        <p14:creationId xmlns:p14="http://schemas.microsoft.com/office/powerpoint/2010/main" val="23062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800" decel="100000"/>
                                        <p:tgtEl>
                                          <p:spTgt spid="4">
                                            <p:bg/>
                                          </p:spTgt>
                                        </p:tgtEl>
                                      </p:cBhvr>
                                    </p:animEffect>
                                    <p:anim calcmode="lin" valueType="num">
                                      <p:cBhvr>
                                        <p:cTn id="8" dur="800" decel="100000" fill="hold"/>
                                        <p:tgtEl>
                                          <p:spTgt spid="4">
                                            <p:bg/>
                                          </p:spTgt>
                                        </p:tgtEl>
                                        <p:attrNameLst>
                                          <p:attrName>style.rotation</p:attrName>
                                        </p:attrNameLst>
                                      </p:cBhvr>
                                      <p:tavLst>
                                        <p:tav tm="0">
                                          <p:val>
                                            <p:fltVal val="-90"/>
                                          </p:val>
                                        </p:tav>
                                        <p:tav tm="100000">
                                          <p:val>
                                            <p:fltVal val="0"/>
                                          </p:val>
                                        </p:tav>
                                      </p:tavLst>
                                    </p:anim>
                                    <p:anim calcmode="lin" valueType="num">
                                      <p:cBhvr>
                                        <p:cTn id="9" dur="800" decel="100000" fill="hold"/>
                                        <p:tgtEl>
                                          <p:spTgt spid="4">
                                            <p:bg/>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4">
                                            <p:bg/>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bg/>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bg/>
                                          </p:spTgt>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800" decel="100000"/>
                                        <p:tgtEl>
                                          <p:spTgt spid="4">
                                            <p:txEl>
                                              <p:pRg st="0" end="0"/>
                                            </p:txEl>
                                          </p:spTgt>
                                        </p:tgtEl>
                                      </p:cBhvr>
                                    </p:animEffect>
                                    <p:anim calcmode="lin" valueType="num">
                                      <p:cBhvr>
                                        <p:cTn id="16" dur="800" decel="100000" fill="hold"/>
                                        <p:tgtEl>
                                          <p:spTgt spid="4">
                                            <p:txEl>
                                              <p:pRg st="0" end="0"/>
                                            </p:txEl>
                                          </p:spTgt>
                                        </p:tgtEl>
                                        <p:attrNameLst>
                                          <p:attrName>style.rotation</p:attrName>
                                        </p:attrNameLst>
                                      </p:cBhvr>
                                      <p:tavLst>
                                        <p:tav tm="0">
                                          <p:val>
                                            <p:fltVal val="-90"/>
                                          </p:val>
                                        </p:tav>
                                        <p:tav tm="100000">
                                          <p:val>
                                            <p:fltVal val="0"/>
                                          </p:val>
                                        </p:tav>
                                      </p:tavLst>
                                    </p:anim>
                                    <p:anim calcmode="lin" valueType="num">
                                      <p:cBhvr>
                                        <p:cTn id="17" dur="800" decel="100000" fill="hold"/>
                                        <p:tgtEl>
                                          <p:spTgt spid="4">
                                            <p:txEl>
                                              <p:pRg st="0" end="0"/>
                                            </p:txEl>
                                          </p:spTgt>
                                        </p:tgtEl>
                                        <p:attrNameLst>
                                          <p:attrName>ppt_x</p:attrName>
                                        </p:attrNameLst>
                                      </p:cBhvr>
                                      <p:tavLst>
                                        <p:tav tm="0">
                                          <p:val>
                                            <p:strVal val="#ppt_x+0.4"/>
                                          </p:val>
                                        </p:tav>
                                        <p:tav tm="100000">
                                          <p:val>
                                            <p:strVal val="#ppt_x-0.05"/>
                                          </p:val>
                                        </p:tav>
                                      </p:tavLst>
                                    </p:anim>
                                    <p:anim calcmode="lin" valueType="num">
                                      <p:cBhvr>
                                        <p:cTn id="18" dur="800" decel="100000" fill="hold"/>
                                        <p:tgtEl>
                                          <p:spTgt spid="4">
                                            <p:txEl>
                                              <p:pRg st="0" end="0"/>
                                            </p:txEl>
                                          </p:spTgt>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
                                            <p:txEl>
                                              <p:pRg st="0" end="0"/>
                                            </p:txEl>
                                          </p:spTgt>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
                                            <p:txEl>
                                              <p:pRg st="0" end="0"/>
                                            </p:txEl>
                                          </p:spTgt>
                                        </p:tgtEl>
                                        <p:attrNameLst>
                                          <p:attrName>ppt_y</p:attrName>
                                        </p:attrNameLst>
                                      </p:cBhvr>
                                      <p:tavLst>
                                        <p:tav tm="0">
                                          <p:val>
                                            <p:strVal val="#ppt_y+0.1"/>
                                          </p:val>
                                        </p:tav>
                                        <p:tav tm="100000">
                                          <p:val>
                                            <p:strVal val="#ppt_y"/>
                                          </p:val>
                                        </p:tav>
                                      </p:tavLst>
                                    </p:anim>
                                  </p:childTnLst>
                                </p:cTn>
                              </p:par>
                              <p:par>
                                <p:cTn id="21" presetID="10" presetClass="exit" presetSubtype="0" fill="hold"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anim calcmode="lin" valueType="num">
                                      <p:cBhvr>
                                        <p:cTn id="29" dur="500" fill="hold"/>
                                        <p:tgtEl>
                                          <p:spTgt spid="5"/>
                                        </p:tgtEl>
                                        <p:attrNameLst>
                                          <p:attrName>ppt_x</p:attrName>
                                        </p:attrNameLst>
                                      </p:cBhvr>
                                      <p:tavLst>
                                        <p:tav tm="0">
                                          <p:val>
                                            <p:strVal val="#ppt_x"/>
                                          </p:val>
                                        </p:tav>
                                        <p:tav tm="100000">
                                          <p:val>
                                            <p:strVal val="#ppt_x"/>
                                          </p:val>
                                        </p:tav>
                                      </p:tavLst>
                                    </p:anim>
                                    <p:anim calcmode="lin" valueType="num">
                                      <p:cBhvr>
                                        <p:cTn id="30"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ppt_x</p:attrName>
                                        </p:attrNameLst>
                                      </p:cBhvr>
                                      <p:tavLst>
                                        <p:tav tm="0">
                                          <p:val>
                                            <p:strVal val="#ppt_x-#ppt_w*1.125000"/>
                                          </p:val>
                                        </p:tav>
                                        <p:tav tm="100000">
                                          <p:val>
                                            <p:strVal val="#ppt_x"/>
                                          </p:val>
                                        </p:tav>
                                      </p:tavLst>
                                    </p:anim>
                                    <p:animEffect transition="in" filter="wipe(right)">
                                      <p:cBhvr>
                                        <p:cTn id="36" dur="500"/>
                                        <p:tgtEl>
                                          <p:spTgt spid="6"/>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left)">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4" grpId="0" build="allAtOnce" animBg="1"/>
      <p:bldP spid="8"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7039" y="3030067"/>
            <a:ext cx="7776000" cy="2416130"/>
          </a:xfrm>
        </p:spPr>
        <p:txBody>
          <a:bodyPr anchor="ctr">
            <a:normAutofit/>
          </a:bodyPr>
          <a:lstStyle/>
          <a:p>
            <a:pPr algn="ctr"/>
            <a:r>
              <a:rPr lang="en-US" sz="6600" dirty="0" smtClean="0"/>
              <a:t>Live Demo</a:t>
            </a:r>
            <a:endParaRPr lang="en-US" sz="6600" dirty="0"/>
          </a:p>
        </p:txBody>
      </p:sp>
      <p:pic>
        <p:nvPicPr>
          <p:cNvPr id="1026" name="Picture 2" descr="C:\Users\Sam\Dropbox\I-Focus\Presentations\Eye 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917536" y="5649465"/>
            <a:ext cx="1190606" cy="119060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3029830" y="1565310"/>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smtClean="0">
                <a:solidFill>
                  <a:srgbClr val="95B3D7"/>
                </a:solidFill>
                <a:latin typeface="Museo 300" pitchFamily="50" charset="0"/>
                <a:cs typeface="Museo 300 Regular"/>
              </a:rPr>
              <a:t>Effective.</a:t>
            </a:r>
            <a:endParaRPr lang="en-US" sz="4400" cap="none" dirty="0">
              <a:solidFill>
                <a:srgbClr val="95B3D7"/>
              </a:solidFill>
              <a:latin typeface="Museo 300" pitchFamily="50" charset="0"/>
              <a:cs typeface="Museo 300 Regular"/>
            </a:endParaRPr>
          </a:p>
        </p:txBody>
      </p:sp>
      <p:sp>
        <p:nvSpPr>
          <p:cNvPr id="6" name="Title 3"/>
          <p:cNvSpPr txBox="1">
            <a:spLocks/>
          </p:cNvSpPr>
          <p:nvPr/>
        </p:nvSpPr>
        <p:spPr>
          <a:xfrm>
            <a:off x="5914666" y="1554167"/>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smtClean="0">
                <a:solidFill>
                  <a:schemeClr val="accent3">
                    <a:lumMod val="60000"/>
                    <a:lumOff val="40000"/>
                  </a:schemeClr>
                </a:solidFill>
                <a:latin typeface="Museo 300" pitchFamily="50" charset="0"/>
                <a:cs typeface="Museo 300 Regular"/>
              </a:rPr>
              <a:t>Intuitive.</a:t>
            </a:r>
            <a:endParaRPr lang="en-US" sz="4400" cap="none" dirty="0">
              <a:solidFill>
                <a:schemeClr val="accent3">
                  <a:lumMod val="60000"/>
                  <a:lumOff val="40000"/>
                </a:schemeClr>
              </a:solidFill>
              <a:latin typeface="Museo 300" pitchFamily="50" charset="0"/>
              <a:cs typeface="Museo 300 Regular"/>
            </a:endParaRPr>
          </a:p>
        </p:txBody>
      </p:sp>
      <p:sp>
        <p:nvSpPr>
          <p:cNvPr id="7" name="Title 3"/>
          <p:cNvSpPr txBox="1">
            <a:spLocks/>
          </p:cNvSpPr>
          <p:nvPr/>
        </p:nvSpPr>
        <p:spPr>
          <a:xfrm>
            <a:off x="460781" y="1554167"/>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smtClean="0">
                <a:solidFill>
                  <a:srgbClr val="F79646"/>
                </a:solidFill>
                <a:latin typeface="Museo 300" pitchFamily="50" charset="0"/>
                <a:cs typeface="Museo 300 Regular"/>
              </a:rPr>
              <a:t>Efficient.</a:t>
            </a:r>
            <a:endParaRPr lang="en-US" sz="4400" cap="none" dirty="0">
              <a:solidFill>
                <a:srgbClr val="F79646"/>
              </a:solidFill>
              <a:latin typeface="Museo 300" pitchFamily="50" charset="0"/>
              <a:cs typeface="Museo 300 Regular"/>
            </a:endParaRPr>
          </a:p>
        </p:txBody>
      </p:sp>
    </p:spTree>
    <p:extLst>
      <p:ext uri="{BB962C8B-B14F-4D97-AF65-F5344CB8AC3E}">
        <p14:creationId xmlns:p14="http://schemas.microsoft.com/office/powerpoint/2010/main" val="25569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2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200"/>
                            </p:stCondLst>
                            <p:childTnLst>
                              <p:par>
                                <p:cTn id="21" presetID="10" presetClass="entr" presetSubtype="0" fill="hold" grpId="0" nodeType="afterEffect">
                                  <p:stCondLst>
                                    <p:cond delay="2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a:t>
            </a:r>
            <a:endParaRPr lang="en-US" dirty="0"/>
          </a:p>
        </p:txBody>
      </p:sp>
    </p:spTree>
    <p:extLst>
      <p:ext uri="{BB962C8B-B14F-4D97-AF65-F5344CB8AC3E}">
        <p14:creationId xmlns:p14="http://schemas.microsoft.com/office/powerpoint/2010/main" val="40613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a:t>
            </a:r>
            <a:endParaRPr lang="en-SG" dirty="0"/>
          </a:p>
        </p:txBody>
      </p:sp>
      <p:sp>
        <p:nvSpPr>
          <p:cNvPr id="3" name="Content Placeholder 2"/>
          <p:cNvSpPr>
            <a:spLocks noGrp="1"/>
          </p:cNvSpPr>
          <p:nvPr>
            <p:ph idx="1"/>
          </p:nvPr>
        </p:nvSpPr>
        <p:spPr/>
        <p:txBody>
          <a:bodyPr/>
          <a:lstStyle/>
          <a:p>
            <a:endParaRPr lang="en-SG" dirty="0"/>
          </a:p>
        </p:txBody>
      </p:sp>
    </p:spTree>
    <p:extLst>
      <p:ext uri="{BB962C8B-B14F-4D97-AF65-F5344CB8AC3E}">
        <p14:creationId xmlns:p14="http://schemas.microsoft.com/office/powerpoint/2010/main" val="156274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Setup</a:t>
            </a:r>
            <a:endParaRPr lang="en-US" dirty="0"/>
          </a:p>
        </p:txBody>
      </p:sp>
      <p:pic>
        <p:nvPicPr>
          <p:cNvPr id="4" name="Picture 3" descr="Screen Shot 2014-06-30 at 6.17.34 PM.png"/>
          <p:cNvPicPr>
            <a:picLocks noChangeAspect="1"/>
          </p:cNvPicPr>
          <p:nvPr/>
        </p:nvPicPr>
        <p:blipFill rotWithShape="1">
          <a:blip r:embed="rId3" cstate="email">
            <a:extLst>
              <a:ext uri="{28A0092B-C50C-407E-A947-70E740481C1C}">
                <a14:useLocalDpi xmlns:a14="http://schemas.microsoft.com/office/drawing/2010/main" val="0"/>
              </a:ext>
            </a:extLst>
          </a:blip>
          <a:srcRect l="15551"/>
          <a:stretch/>
        </p:blipFill>
        <p:spPr>
          <a:xfrm>
            <a:off x="720336" y="96657"/>
            <a:ext cx="7597427" cy="6576505"/>
          </a:xfrm>
          <a:prstGeom prst="rect">
            <a:avLst/>
          </a:prstGeom>
        </p:spPr>
      </p:pic>
      <p:sp>
        <p:nvSpPr>
          <p:cNvPr id="6" name="Rectangle 5"/>
          <p:cNvSpPr/>
          <p:nvPr/>
        </p:nvSpPr>
        <p:spPr>
          <a:xfrm>
            <a:off x="2672826" y="2537137"/>
            <a:ext cx="2248741" cy="560864"/>
          </a:xfrm>
          <a:prstGeom prst="rect">
            <a:avLst/>
          </a:prstGeom>
          <a:solidFill>
            <a:schemeClr val="accent6">
              <a:lumMod val="75000"/>
              <a:alpha val="69000"/>
            </a:schemeClr>
          </a:solidFill>
          <a:ln>
            <a:solidFill>
              <a:srgbClr val="E46C0A"/>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smtClean="0">
                <a:latin typeface="Museo 300" pitchFamily="50" charset="0"/>
              </a:rPr>
              <a:t>Eye-Tracker</a:t>
            </a:r>
            <a:endParaRPr lang="en-US" sz="2000" dirty="0">
              <a:latin typeface="Museo 300" pitchFamily="50" charset="0"/>
            </a:endParaRPr>
          </a:p>
        </p:txBody>
      </p:sp>
      <p:sp>
        <p:nvSpPr>
          <p:cNvPr id="7" name="Rectangle 6"/>
          <p:cNvSpPr/>
          <p:nvPr/>
        </p:nvSpPr>
        <p:spPr>
          <a:xfrm>
            <a:off x="5910327" y="585216"/>
            <a:ext cx="2248741" cy="560864"/>
          </a:xfrm>
          <a:prstGeom prst="rect">
            <a:avLst/>
          </a:prstGeom>
          <a:solidFill>
            <a:schemeClr val="accent1">
              <a:alpha val="69000"/>
            </a:schemeClr>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smtClean="0">
                <a:latin typeface="Museo 300" pitchFamily="50" charset="0"/>
              </a:rPr>
              <a:t>Big Screen</a:t>
            </a:r>
          </a:p>
        </p:txBody>
      </p:sp>
      <p:sp>
        <p:nvSpPr>
          <p:cNvPr id="8" name="Rectangle 7"/>
          <p:cNvSpPr/>
          <p:nvPr/>
        </p:nvSpPr>
        <p:spPr>
          <a:xfrm>
            <a:off x="1915329" y="260681"/>
            <a:ext cx="2248741" cy="560864"/>
          </a:xfrm>
          <a:prstGeom prst="rect">
            <a:avLst/>
          </a:prstGeom>
          <a:solidFill>
            <a:srgbClr val="C0504D">
              <a:alpha val="69000"/>
            </a:srgbClr>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smtClean="0">
                <a:latin typeface="Museo 300" pitchFamily="50" charset="0"/>
              </a:rPr>
              <a:t>Participant</a:t>
            </a:r>
            <a:endParaRPr lang="en-US" sz="2000" dirty="0">
              <a:latin typeface="Museo 300" pitchFamily="50" charset="0"/>
            </a:endParaRPr>
          </a:p>
        </p:txBody>
      </p:sp>
      <p:cxnSp>
        <p:nvCxnSpPr>
          <p:cNvPr id="10" name="Elbow Connector 9"/>
          <p:cNvCxnSpPr>
            <a:stCxn id="6" idx="2"/>
          </p:cNvCxnSpPr>
          <p:nvPr/>
        </p:nvCxnSpPr>
        <p:spPr>
          <a:xfrm rot="16200000" flipH="1">
            <a:off x="4101425" y="2793773"/>
            <a:ext cx="674610" cy="1283066"/>
          </a:xfrm>
          <a:prstGeom prst="bentConnector2">
            <a:avLst/>
          </a:prstGeom>
          <a:ln w="38100" cmpd="sng">
            <a:solidFill>
              <a:schemeClr val="accent6">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cxnSp>
        <p:nvCxnSpPr>
          <p:cNvPr id="12" name="Elbow Connector 11"/>
          <p:cNvCxnSpPr/>
          <p:nvPr/>
        </p:nvCxnSpPr>
        <p:spPr>
          <a:xfrm rot="10800000" flipV="1">
            <a:off x="1915330" y="841239"/>
            <a:ext cx="1124371" cy="562441"/>
          </a:xfrm>
          <a:prstGeom prst="bentConnector3">
            <a:avLst>
              <a:gd name="adj1" fmla="val 1108"/>
            </a:avLst>
          </a:prstGeom>
          <a:ln w="38100" cmpd="sng">
            <a:solidFill>
              <a:srgbClr val="C0504D"/>
            </a:solidFill>
            <a:headEnd type="oval"/>
            <a:tailEnd type="oval"/>
          </a:ln>
        </p:spPr>
        <p:style>
          <a:lnRef idx="2">
            <a:schemeClr val="accent2"/>
          </a:lnRef>
          <a:fillRef idx="0">
            <a:schemeClr val="accent2"/>
          </a:fillRef>
          <a:effectRef idx="1">
            <a:schemeClr val="accent2"/>
          </a:effectRef>
          <a:fontRef idx="minor">
            <a:schemeClr val="tx1"/>
          </a:fontRef>
        </p:style>
      </p:cxnSp>
      <p:sp>
        <p:nvSpPr>
          <p:cNvPr id="15" name="Rectangle 14"/>
          <p:cNvSpPr/>
          <p:nvPr/>
        </p:nvSpPr>
        <p:spPr>
          <a:xfrm>
            <a:off x="3039701" y="4926562"/>
            <a:ext cx="2248741" cy="560864"/>
          </a:xfrm>
          <a:prstGeom prst="rect">
            <a:avLst/>
          </a:prstGeom>
          <a:solidFill>
            <a:schemeClr val="accent4">
              <a:alpha val="69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smtClean="0">
                <a:latin typeface="Museo 300" pitchFamily="50" charset="0"/>
              </a:rPr>
              <a:t>Leap Motion</a:t>
            </a:r>
            <a:endParaRPr lang="en-US" sz="2000" dirty="0">
              <a:latin typeface="Museo 300" pitchFamily="50" charset="0"/>
            </a:endParaRPr>
          </a:p>
        </p:txBody>
      </p:sp>
      <p:cxnSp>
        <p:nvCxnSpPr>
          <p:cNvPr id="16" name="Elbow Connector 15"/>
          <p:cNvCxnSpPr>
            <a:stCxn id="15" idx="2"/>
          </p:cNvCxnSpPr>
          <p:nvPr/>
        </p:nvCxnSpPr>
        <p:spPr>
          <a:xfrm rot="16200000" flipH="1">
            <a:off x="4521657" y="5129841"/>
            <a:ext cx="409200" cy="1124370"/>
          </a:xfrm>
          <a:prstGeom prst="bentConnector2">
            <a:avLst/>
          </a:prstGeom>
          <a:ln w="38100" cmpd="sng">
            <a:solidFill>
              <a:schemeClr val="accent4">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sp>
        <p:nvSpPr>
          <p:cNvPr id="17" name="Rectangle 16"/>
          <p:cNvSpPr/>
          <p:nvPr/>
        </p:nvSpPr>
        <p:spPr>
          <a:xfrm>
            <a:off x="5808058" y="4646130"/>
            <a:ext cx="2248741" cy="560864"/>
          </a:xfrm>
          <a:prstGeom prst="rect">
            <a:avLst/>
          </a:prstGeom>
          <a:solidFill>
            <a:schemeClr val="accent3">
              <a:alpha val="69000"/>
            </a:schemeClr>
          </a:solidFill>
          <a:ln>
            <a:solidFill>
              <a:schemeClr val="accent3">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smtClean="0">
                <a:latin typeface="Museo 300" pitchFamily="50" charset="0"/>
              </a:rPr>
              <a:t>Fixated Mouse</a:t>
            </a:r>
            <a:endParaRPr lang="en-US" sz="2000" dirty="0">
              <a:latin typeface="Museo 300" pitchFamily="50" charset="0"/>
            </a:endParaRPr>
          </a:p>
        </p:txBody>
      </p:sp>
      <p:cxnSp>
        <p:nvCxnSpPr>
          <p:cNvPr id="18" name="Elbow Connector 17"/>
          <p:cNvCxnSpPr>
            <a:stCxn id="17" idx="2"/>
          </p:cNvCxnSpPr>
          <p:nvPr/>
        </p:nvCxnSpPr>
        <p:spPr>
          <a:xfrm rot="16200000" flipH="1">
            <a:off x="6587612" y="5551810"/>
            <a:ext cx="695985" cy="6351"/>
          </a:xfrm>
          <a:prstGeom prst="bentConnector3">
            <a:avLst>
              <a:gd name="adj1" fmla="val 50000"/>
            </a:avLst>
          </a:prstGeom>
          <a:ln w="38100" cmpd="sng">
            <a:solidFill>
              <a:schemeClr val="accent3">
                <a:lumMod val="40000"/>
                <a:lumOff val="60000"/>
              </a:schemeClr>
            </a:solidFill>
            <a:headEnd type="oval"/>
            <a:tailEnd type="ova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1593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600200"/>
            <a:ext cx="8229600" cy="5043215"/>
          </a:xfrm>
        </p:spPr>
        <p:txBody>
          <a:bodyPr>
            <a:normAutofit/>
          </a:bodyPr>
          <a:lstStyle/>
          <a:p>
            <a:r>
              <a:rPr lang="en-US" sz="3600" dirty="0" smtClean="0"/>
              <a:t>6 Live Participants</a:t>
            </a:r>
            <a:endParaRPr lang="en-US" sz="3600" dirty="0"/>
          </a:p>
        </p:txBody>
      </p:sp>
      <p:sp>
        <p:nvSpPr>
          <p:cNvPr id="2" name="Title 1"/>
          <p:cNvSpPr>
            <a:spLocks noGrp="1"/>
          </p:cNvSpPr>
          <p:nvPr>
            <p:ph type="title"/>
          </p:nvPr>
        </p:nvSpPr>
        <p:spPr/>
        <p:txBody>
          <a:bodyPr/>
          <a:lstStyle/>
          <a:p>
            <a:r>
              <a:rPr lang="en-US" dirty="0"/>
              <a:t>Research Procedure</a:t>
            </a:r>
            <a:endParaRPr lang="en-SG" dirty="0"/>
          </a:p>
        </p:txBody>
      </p:sp>
      <p:sp>
        <p:nvSpPr>
          <p:cNvPr id="4" name="Rectangle 3"/>
          <p:cNvSpPr/>
          <p:nvPr/>
        </p:nvSpPr>
        <p:spPr>
          <a:xfrm>
            <a:off x="457201" y="2593265"/>
            <a:ext cx="3877732" cy="14602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latin typeface="Museo 300" pitchFamily="50" charset="0"/>
              </a:rPr>
              <a:t>Game</a:t>
            </a:r>
            <a:endParaRPr lang="en-US" sz="4000" dirty="0">
              <a:latin typeface="Museo 300" pitchFamily="50" charset="0"/>
            </a:endParaRPr>
          </a:p>
        </p:txBody>
      </p:sp>
      <p:sp>
        <p:nvSpPr>
          <p:cNvPr id="5" name="Rectangle 4"/>
          <p:cNvSpPr/>
          <p:nvPr/>
        </p:nvSpPr>
        <p:spPr>
          <a:xfrm>
            <a:off x="4809065" y="2600198"/>
            <a:ext cx="3877732" cy="1460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Museo 300" pitchFamily="50" charset="0"/>
              </a:rPr>
              <a:t>Website</a:t>
            </a:r>
            <a:endParaRPr lang="en-US" sz="4000" dirty="0">
              <a:latin typeface="Museo 300" pitchFamily="50" charset="0"/>
            </a:endParaRPr>
          </a:p>
        </p:txBody>
      </p:sp>
    </p:spTree>
    <p:extLst>
      <p:ext uri="{BB962C8B-B14F-4D97-AF65-F5344CB8AC3E}">
        <p14:creationId xmlns:p14="http://schemas.microsoft.com/office/powerpoint/2010/main" val="21734665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Procedure</a:t>
            </a:r>
            <a:endParaRPr lang="en-US" dirty="0"/>
          </a:p>
        </p:txBody>
      </p:sp>
      <p:sp>
        <p:nvSpPr>
          <p:cNvPr id="5" name="Rectangle 4"/>
          <p:cNvSpPr/>
          <p:nvPr/>
        </p:nvSpPr>
        <p:spPr>
          <a:xfrm>
            <a:off x="457201" y="2593265"/>
            <a:ext cx="3877732" cy="14602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400" dirty="0" smtClean="0">
                <a:latin typeface="Museo 300" pitchFamily="50" charset="0"/>
              </a:rPr>
              <a:t>Game</a:t>
            </a:r>
            <a:endParaRPr lang="en-US" sz="4800" dirty="0">
              <a:latin typeface="Museo 300" pitchFamily="50" charset="0"/>
            </a:endParaRPr>
          </a:p>
        </p:txBody>
      </p:sp>
      <p:sp>
        <p:nvSpPr>
          <p:cNvPr id="7" name="Content Placeholder 2"/>
          <p:cNvSpPr txBox="1">
            <a:spLocks/>
          </p:cNvSpPr>
          <p:nvPr/>
        </p:nvSpPr>
        <p:spPr>
          <a:xfrm>
            <a:off x="203200" y="4053525"/>
            <a:ext cx="8720667" cy="2589890"/>
          </a:xfrm>
          <a:prstGeom prst="rect">
            <a:avLst/>
          </a:prstGeom>
          <a:solidFill>
            <a:schemeClr val="accent5">
              <a:alpha val="23000"/>
            </a:schemeClr>
          </a:solidFill>
          <a:ln>
            <a:solidFill>
              <a:schemeClr val="accent5">
                <a:lumMod val="50000"/>
              </a:schemeClr>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p>
          <a:p>
            <a:endParaRPr lang="en-US" sz="2800" dirty="0"/>
          </a:p>
          <a:p>
            <a:r>
              <a:rPr lang="en-US" sz="2800" dirty="0" smtClean="0"/>
              <a:t>Quantitative (Timing) +</a:t>
            </a:r>
            <a:r>
              <a:rPr lang="en-US" sz="2800" dirty="0"/>
              <a:t> </a:t>
            </a:r>
            <a:r>
              <a:rPr lang="en-US" sz="2800" dirty="0" smtClean="0"/>
              <a:t>Qualitative (Survey) Data</a:t>
            </a:r>
          </a:p>
          <a:p>
            <a:r>
              <a:rPr lang="en-US" sz="2800" dirty="0" smtClean="0"/>
              <a:t>Test suitability of input methods for tracking tasks</a:t>
            </a:r>
            <a:endParaRPr lang="en-US" sz="2800" dirty="0"/>
          </a:p>
        </p:txBody>
      </p:sp>
      <p:sp>
        <p:nvSpPr>
          <p:cNvPr id="8" name="Rectangle 7"/>
          <p:cNvSpPr/>
          <p:nvPr/>
        </p:nvSpPr>
        <p:spPr>
          <a:xfrm>
            <a:off x="575734" y="4159639"/>
            <a:ext cx="2570787" cy="827217"/>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latin typeface="Museo 300" pitchFamily="50" charset="0"/>
              </a:rPr>
              <a:t>Eye-Tracker</a:t>
            </a:r>
            <a:endParaRPr lang="en-US" sz="2800" dirty="0">
              <a:latin typeface="Museo 300" pitchFamily="50" charset="0"/>
            </a:endParaRPr>
          </a:p>
        </p:txBody>
      </p:sp>
      <p:sp>
        <p:nvSpPr>
          <p:cNvPr id="9" name="Rectangle 8"/>
          <p:cNvSpPr/>
          <p:nvPr/>
        </p:nvSpPr>
        <p:spPr>
          <a:xfrm>
            <a:off x="3302005" y="4159639"/>
            <a:ext cx="2570787" cy="827217"/>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latin typeface="Museo 300" pitchFamily="50" charset="0"/>
              </a:rPr>
              <a:t>Mouse</a:t>
            </a:r>
            <a:endParaRPr lang="en-US" sz="2800" dirty="0">
              <a:latin typeface="Museo 300" pitchFamily="50" charset="0"/>
            </a:endParaRPr>
          </a:p>
        </p:txBody>
      </p:sp>
      <p:sp>
        <p:nvSpPr>
          <p:cNvPr id="10" name="Rectangle 9"/>
          <p:cNvSpPr/>
          <p:nvPr/>
        </p:nvSpPr>
        <p:spPr>
          <a:xfrm>
            <a:off x="6028278" y="4159639"/>
            <a:ext cx="2570787" cy="827217"/>
          </a:xfrm>
          <a:prstGeom prst="rect">
            <a:avLst/>
          </a:prstGeom>
          <a:solidFill>
            <a:schemeClr val="accent5">
              <a:lumMod val="60000"/>
              <a:lumOff val="4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latin typeface="Museo 300" pitchFamily="50" charset="0"/>
              </a:rPr>
              <a:t>Leap Motion</a:t>
            </a:r>
            <a:endParaRPr lang="en-US" sz="2800" dirty="0">
              <a:latin typeface="Museo 300" pitchFamily="50" charset="0"/>
            </a:endParaRPr>
          </a:p>
        </p:txBody>
      </p:sp>
      <p:sp>
        <p:nvSpPr>
          <p:cNvPr id="11" name="Rectangle 10"/>
          <p:cNvSpPr/>
          <p:nvPr/>
        </p:nvSpPr>
        <p:spPr>
          <a:xfrm>
            <a:off x="4809065" y="2580954"/>
            <a:ext cx="3877732" cy="1460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Museo 300" pitchFamily="50" charset="0"/>
              </a:rPr>
              <a:t>Website</a:t>
            </a:r>
            <a:endParaRPr lang="en-US" sz="4000" dirty="0">
              <a:latin typeface="Museo 300" pitchFamily="50" charset="0"/>
            </a:endParaRPr>
          </a:p>
        </p:txBody>
      </p:sp>
      <p:sp>
        <p:nvSpPr>
          <p:cNvPr id="12" name="Rectangle 11"/>
          <p:cNvSpPr/>
          <p:nvPr/>
        </p:nvSpPr>
        <p:spPr>
          <a:xfrm>
            <a:off x="4807545" y="2579402"/>
            <a:ext cx="3877732" cy="1460258"/>
          </a:xfrm>
          <a:prstGeom prst="rect">
            <a:avLst/>
          </a:prstGeom>
          <a:solidFill>
            <a:schemeClr val="accent1">
              <a:lumMod val="60000"/>
              <a:lumOff val="4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useo 300" pitchFamily="50" charset="0"/>
            </a:endParaRPr>
          </a:p>
        </p:txBody>
      </p:sp>
    </p:spTree>
    <p:extLst>
      <p:ext uri="{BB962C8B-B14F-4D97-AF65-F5344CB8AC3E}">
        <p14:creationId xmlns:p14="http://schemas.microsoft.com/office/powerpoint/2010/main" val="28514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665196144"/>
              </p:ext>
            </p:extLst>
          </p:nvPr>
        </p:nvGraphicFramePr>
        <p:xfrm>
          <a:off x="118533" y="1100667"/>
          <a:ext cx="8877198" cy="575733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18533" y="6420936"/>
            <a:ext cx="3056208" cy="369332"/>
          </a:xfrm>
          <a:prstGeom prst="rect">
            <a:avLst/>
          </a:prstGeom>
          <a:noFill/>
        </p:spPr>
        <p:txBody>
          <a:bodyPr wrap="none" rtlCol="0">
            <a:spAutoFit/>
          </a:bodyPr>
          <a:lstStyle/>
          <a:p>
            <a:r>
              <a:rPr lang="en-US" dirty="0" smtClean="0">
                <a:solidFill>
                  <a:srgbClr val="EEECE1"/>
                </a:solidFill>
              </a:rPr>
              <a:t>* Lower the timing, the better.</a:t>
            </a:r>
            <a:endParaRPr lang="en-US" dirty="0">
              <a:solidFill>
                <a:srgbClr val="EEECE1"/>
              </a:solidFill>
            </a:endParaRPr>
          </a:p>
        </p:txBody>
      </p:sp>
      <p:pic>
        <p:nvPicPr>
          <p:cNvPr id="9" name="Picture 8"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04753" y="1791665"/>
            <a:ext cx="803645" cy="803645"/>
          </a:xfrm>
          <a:prstGeom prst="rect">
            <a:avLst/>
          </a:prstGeom>
        </p:spPr>
      </p:pic>
      <p:pic>
        <p:nvPicPr>
          <p:cNvPr id="10" name="Picture 9"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23826" y="1791665"/>
            <a:ext cx="803645" cy="803645"/>
          </a:xfrm>
          <a:prstGeom prst="rect">
            <a:avLst/>
          </a:prstGeom>
        </p:spPr>
      </p:pic>
      <p:pic>
        <p:nvPicPr>
          <p:cNvPr id="11" name="Picture 10" descr="Eye 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906686" y="1791665"/>
            <a:ext cx="803645" cy="803645"/>
          </a:xfrm>
          <a:prstGeom prst="rect">
            <a:avLst/>
          </a:prstGeom>
        </p:spPr>
      </p:pic>
      <p:pic>
        <p:nvPicPr>
          <p:cNvPr id="15" name="Picture 14"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236555" y="1847156"/>
            <a:ext cx="484099" cy="712448"/>
          </a:xfrm>
          <a:prstGeom prst="rect">
            <a:avLst/>
          </a:prstGeom>
        </p:spPr>
      </p:pic>
      <p:pic>
        <p:nvPicPr>
          <p:cNvPr id="16" name="Picture 15"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371091" y="1861237"/>
            <a:ext cx="484099" cy="712448"/>
          </a:xfrm>
          <a:prstGeom prst="rect">
            <a:avLst/>
          </a:prstGeom>
        </p:spPr>
      </p:pic>
      <p:pic>
        <p:nvPicPr>
          <p:cNvPr id="17" name="Picture 16" descr="mouse.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949625" y="1844304"/>
            <a:ext cx="484099" cy="712448"/>
          </a:xfrm>
          <a:prstGeom prst="rect">
            <a:avLst/>
          </a:prstGeom>
        </p:spPr>
      </p:pic>
      <p:sp>
        <p:nvSpPr>
          <p:cNvPr id="18" name="Title 17"/>
          <p:cNvSpPr>
            <a:spLocks noGrp="1"/>
          </p:cNvSpPr>
          <p:nvPr>
            <p:ph type="title"/>
          </p:nvPr>
        </p:nvSpPr>
        <p:spPr>
          <a:xfrm>
            <a:off x="457200" y="159083"/>
            <a:ext cx="8229600" cy="839986"/>
          </a:xfrm>
        </p:spPr>
        <p:txBody>
          <a:bodyPr/>
          <a:lstStyle/>
          <a:p>
            <a:r>
              <a:rPr lang="en-US" dirty="0" smtClean="0"/>
              <a:t>Results - Game</a:t>
            </a:r>
            <a:endParaRPr lang="en-US" dirty="0"/>
          </a:p>
        </p:txBody>
      </p:sp>
    </p:spTree>
    <p:extLst>
      <p:ext uri="{BB962C8B-B14F-4D97-AF65-F5344CB8AC3E}">
        <p14:creationId xmlns:p14="http://schemas.microsoft.com/office/powerpoint/2010/main" val="3514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 Game</a:t>
            </a:r>
            <a:endParaRPr lang="en-US" dirty="0"/>
          </a:p>
        </p:txBody>
      </p:sp>
      <p:sp>
        <p:nvSpPr>
          <p:cNvPr id="3" name="Content Placeholder 2"/>
          <p:cNvSpPr>
            <a:spLocks noGrp="1"/>
          </p:cNvSpPr>
          <p:nvPr>
            <p:ph idx="1"/>
          </p:nvPr>
        </p:nvSpPr>
        <p:spPr/>
        <p:txBody>
          <a:bodyPr>
            <a:normAutofit/>
          </a:bodyPr>
          <a:lstStyle/>
          <a:p>
            <a:pPr marL="0" indent="0">
              <a:buNone/>
            </a:pPr>
            <a:r>
              <a:rPr lang="en-US" sz="3600" u="sng" dirty="0" smtClean="0">
                <a:solidFill>
                  <a:srgbClr val="93CDDD"/>
                </a:solidFill>
              </a:rPr>
              <a:t>Eye-Tracking</a:t>
            </a:r>
          </a:p>
          <a:p>
            <a:r>
              <a:rPr lang="en-US" dirty="0" smtClean="0"/>
              <a:t>“</a:t>
            </a:r>
            <a:r>
              <a:rPr lang="en-US" dirty="0"/>
              <a:t>if accurate, </a:t>
            </a:r>
            <a:r>
              <a:rPr lang="en-US" dirty="0" smtClean="0"/>
              <a:t>it is… </a:t>
            </a:r>
            <a:br>
              <a:rPr lang="en-US" dirty="0" smtClean="0"/>
            </a:br>
            <a:r>
              <a:rPr lang="en-US" dirty="0" smtClean="0">
                <a:solidFill>
                  <a:srgbClr val="F79646"/>
                </a:solidFill>
              </a:rPr>
              <a:t>as good (1)</a:t>
            </a:r>
            <a:r>
              <a:rPr lang="en-US" dirty="0" smtClean="0"/>
              <a:t> or </a:t>
            </a:r>
            <a:r>
              <a:rPr lang="en-US" dirty="0" smtClean="0">
                <a:solidFill>
                  <a:srgbClr val="F79646"/>
                </a:solidFill>
              </a:rPr>
              <a:t>better (4)</a:t>
            </a:r>
            <a:r>
              <a:rPr lang="en-US" dirty="0" smtClean="0"/>
              <a:t> </a:t>
            </a:r>
            <a:r>
              <a:rPr lang="en-US" dirty="0"/>
              <a:t>than a mouse</a:t>
            </a:r>
            <a:r>
              <a:rPr lang="en-US" dirty="0" smtClean="0"/>
              <a:t>”</a:t>
            </a:r>
          </a:p>
          <a:p>
            <a:r>
              <a:rPr lang="en-US" dirty="0" smtClean="0"/>
              <a:t>“It’s is </a:t>
            </a:r>
            <a:r>
              <a:rPr lang="en-US" dirty="0"/>
              <a:t>pretty </a:t>
            </a:r>
            <a:r>
              <a:rPr lang="en-US" dirty="0">
                <a:solidFill>
                  <a:schemeClr val="accent6"/>
                </a:solidFill>
                <a:latin typeface="Museo 500 Regular"/>
                <a:cs typeface="Museo 500 Regular"/>
              </a:rPr>
              <a:t>intuitive</a:t>
            </a:r>
            <a:r>
              <a:rPr lang="en-US" dirty="0" smtClean="0"/>
              <a:t>”</a:t>
            </a:r>
          </a:p>
          <a:p>
            <a:pPr lvl="1"/>
            <a:r>
              <a:rPr lang="en-US" dirty="0" smtClean="0"/>
              <a:t>Like that they “literally </a:t>
            </a:r>
            <a:r>
              <a:rPr lang="en-US" dirty="0"/>
              <a:t>get what they </a:t>
            </a:r>
            <a:r>
              <a:rPr lang="en-US" dirty="0" smtClean="0"/>
              <a:t>see”</a:t>
            </a:r>
          </a:p>
          <a:p>
            <a:r>
              <a:rPr lang="en-US" dirty="0" smtClean="0"/>
              <a:t>“Quite jittery, but </a:t>
            </a:r>
            <a:r>
              <a:rPr lang="en-US" dirty="0">
                <a:solidFill>
                  <a:srgbClr val="F79646"/>
                </a:solidFill>
                <a:latin typeface="Museo 500 Regular"/>
                <a:cs typeface="Museo 500 Regular"/>
              </a:rPr>
              <a:t>very </a:t>
            </a:r>
            <a:r>
              <a:rPr lang="en-US" dirty="0" smtClean="0">
                <a:solidFill>
                  <a:srgbClr val="F79646"/>
                </a:solidFill>
                <a:latin typeface="Museo 500 Regular"/>
                <a:cs typeface="Museo 500 Regular"/>
              </a:rPr>
              <a:t>fast</a:t>
            </a:r>
            <a:r>
              <a:rPr lang="en-US" dirty="0" smtClean="0"/>
              <a:t>”</a:t>
            </a:r>
          </a:p>
          <a:p>
            <a:r>
              <a:rPr lang="en-US" dirty="0" smtClean="0"/>
              <a:t>Should try </a:t>
            </a:r>
            <a:r>
              <a:rPr lang="en-US" dirty="0" smtClean="0">
                <a:solidFill>
                  <a:schemeClr val="accent6"/>
                </a:solidFill>
                <a:latin typeface="Museo 500 Regular"/>
                <a:cs typeface="Museo 500 Regular"/>
              </a:rPr>
              <a:t>sound input</a:t>
            </a:r>
            <a:r>
              <a:rPr lang="en-US" dirty="0" smtClean="0"/>
              <a:t> as a selection method… It’s more </a:t>
            </a:r>
            <a:r>
              <a:rPr lang="en-US" dirty="0" err="1" smtClean="0"/>
              <a:t>intuitve</a:t>
            </a:r>
            <a:endParaRPr lang="en-US" dirty="0" smtClean="0"/>
          </a:p>
          <a:p>
            <a:pPr marL="0" indent="0">
              <a:buNone/>
            </a:pPr>
            <a:endParaRPr lang="en-US" dirty="0" smtClean="0"/>
          </a:p>
        </p:txBody>
      </p:sp>
    </p:spTree>
    <p:extLst>
      <p:ext uri="{BB962C8B-B14F-4D97-AF65-F5344CB8AC3E}">
        <p14:creationId xmlns:p14="http://schemas.microsoft.com/office/powerpoint/2010/main" val="2428880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2365" y="1158106"/>
            <a:ext cx="8498089" cy="4577637"/>
          </a:xfrm>
          <a:prstGeom prst="rect">
            <a:avLst/>
          </a:prstGeom>
          <a:ln>
            <a:noFill/>
          </a:ln>
          <a:effectLst>
            <a:softEdge rad="647700"/>
          </a:effectLst>
        </p:spPr>
      </p:pic>
      <p:sp>
        <p:nvSpPr>
          <p:cNvPr id="6" name="Title 3"/>
          <p:cNvSpPr txBox="1">
            <a:spLocks/>
          </p:cNvSpPr>
          <p:nvPr/>
        </p:nvSpPr>
        <p:spPr>
          <a:xfrm>
            <a:off x="2928232" y="295304"/>
            <a:ext cx="3381154"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Effective.</a:t>
            </a:r>
            <a:endParaRPr lang="en-US" sz="3600" dirty="0">
              <a:latin typeface="Museo 700" pitchFamily="50" charset="0"/>
              <a:cs typeface="Museo 700 Regular"/>
            </a:endParaRPr>
          </a:p>
        </p:txBody>
      </p:sp>
      <p:sp>
        <p:nvSpPr>
          <p:cNvPr id="7" name="Title 3"/>
          <p:cNvSpPr txBox="1">
            <a:spLocks/>
          </p:cNvSpPr>
          <p:nvPr/>
        </p:nvSpPr>
        <p:spPr>
          <a:xfrm>
            <a:off x="5813068" y="284161"/>
            <a:ext cx="3364221"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INTUITIVE.</a:t>
            </a:r>
            <a:endParaRPr lang="en-US" sz="3600" dirty="0">
              <a:latin typeface="Museo 700" pitchFamily="50" charset="0"/>
              <a:cs typeface="Museo 700 Regular"/>
            </a:endParaRPr>
          </a:p>
        </p:txBody>
      </p:sp>
      <p:sp>
        <p:nvSpPr>
          <p:cNvPr id="8" name="Title 3"/>
          <p:cNvSpPr txBox="1">
            <a:spLocks/>
          </p:cNvSpPr>
          <p:nvPr/>
        </p:nvSpPr>
        <p:spPr>
          <a:xfrm>
            <a:off x="359183" y="284161"/>
            <a:ext cx="2694836" cy="758342"/>
          </a:xfrm>
          <a:prstGeom prst="rect">
            <a:avLst/>
          </a:prstGeom>
          <a:noFill/>
          <a:ln>
            <a:noFill/>
          </a:ln>
        </p:spPr>
        <p:txBody>
          <a:bodyPr vert="horz" lIns="91440" tIns="45720" rIns="91440" bIns="45720" rtlCol="0" anchor="t">
            <a:norm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3600" dirty="0" smtClean="0">
                <a:latin typeface="Museo 700" pitchFamily="50" charset="0"/>
                <a:cs typeface="Museo 700 Regular"/>
              </a:rPr>
              <a:t>EFFICIENT.</a:t>
            </a:r>
            <a:endParaRPr lang="en-US" sz="3600" dirty="0">
              <a:latin typeface="Museo 700" pitchFamily="50" charset="0"/>
              <a:cs typeface="Museo 700 Regular"/>
            </a:endParaRPr>
          </a:p>
        </p:txBody>
      </p:sp>
      <p:sp>
        <p:nvSpPr>
          <p:cNvPr id="9" name="TextBox 8"/>
          <p:cNvSpPr txBox="1"/>
          <p:nvPr/>
        </p:nvSpPr>
        <p:spPr>
          <a:xfrm>
            <a:off x="72572" y="5719992"/>
            <a:ext cx="9073787" cy="954107"/>
          </a:xfrm>
          <a:prstGeom prst="rect">
            <a:avLst/>
          </a:prstGeom>
          <a:noFill/>
        </p:spPr>
        <p:txBody>
          <a:bodyPr wrap="square" rtlCol="0">
            <a:spAutoFit/>
          </a:bodyPr>
          <a:lstStyle/>
          <a:p>
            <a:pPr algn="ctr"/>
            <a:r>
              <a:rPr lang="en-US" sz="2800" dirty="0" smtClean="0">
                <a:solidFill>
                  <a:schemeClr val="bg2"/>
                </a:solidFill>
                <a:latin typeface="Museo 500" pitchFamily="50" charset="0"/>
                <a:cs typeface="Museo 700 Regular"/>
              </a:rPr>
              <a:t>Eye-tracking</a:t>
            </a:r>
            <a:r>
              <a:rPr lang="en-US" sz="2400" dirty="0" smtClean="0">
                <a:solidFill>
                  <a:schemeClr val="bg2"/>
                </a:solidFill>
                <a:latin typeface="Museo 300" pitchFamily="50" charset="0"/>
                <a:cs typeface="Museo 300 Regular"/>
              </a:rPr>
              <a:t>: Look at where you want the cursor to move.</a:t>
            </a:r>
          </a:p>
          <a:p>
            <a:pPr algn="ctr"/>
            <a:r>
              <a:rPr lang="en-US" sz="2800" dirty="0" smtClean="0">
                <a:solidFill>
                  <a:schemeClr val="bg2"/>
                </a:solidFill>
                <a:latin typeface="Museo 500" pitchFamily="50" charset="0"/>
                <a:cs typeface="Museo 700 Regular"/>
              </a:rPr>
              <a:t>Multi-modal Input</a:t>
            </a:r>
            <a:r>
              <a:rPr lang="en-US" sz="2400" dirty="0" smtClean="0">
                <a:solidFill>
                  <a:schemeClr val="bg2"/>
                </a:solidFill>
                <a:latin typeface="Museo 300" pitchFamily="50" charset="0"/>
                <a:cs typeface="Museo 300 Regular"/>
              </a:rPr>
              <a:t>:  Eye-tracking + Clicks + Head gestures</a:t>
            </a:r>
            <a:endParaRPr lang="en-US" sz="2400" dirty="0">
              <a:solidFill>
                <a:schemeClr val="bg2"/>
              </a:solidFill>
              <a:latin typeface="Museo 300" pitchFamily="50" charset="0"/>
              <a:cs typeface="Museo 300 Regular"/>
            </a:endParaRPr>
          </a:p>
        </p:txBody>
      </p:sp>
    </p:spTree>
    <p:extLst>
      <p:ext uri="{BB962C8B-B14F-4D97-AF65-F5344CB8AC3E}">
        <p14:creationId xmlns:p14="http://schemas.microsoft.com/office/powerpoint/2010/main" val="41357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200"/>
                            </p:stCondLst>
                            <p:childTnLst>
                              <p:par>
                                <p:cTn id="21" presetID="10" presetClass="entr" presetSubtype="0" fill="hold" grpId="0" nodeType="afterEffect">
                                  <p:stCondLst>
                                    <p:cond delay="2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 Game</a:t>
            </a:r>
            <a:endParaRPr lang="en-US" dirty="0"/>
          </a:p>
        </p:txBody>
      </p:sp>
      <p:sp>
        <p:nvSpPr>
          <p:cNvPr id="3" name="Content Placeholder 2"/>
          <p:cNvSpPr>
            <a:spLocks noGrp="1"/>
          </p:cNvSpPr>
          <p:nvPr>
            <p:ph idx="1"/>
          </p:nvPr>
        </p:nvSpPr>
        <p:spPr/>
        <p:txBody>
          <a:bodyPr/>
          <a:lstStyle/>
          <a:p>
            <a:pPr marL="0" indent="0">
              <a:buNone/>
            </a:pPr>
            <a:r>
              <a:rPr lang="en-US" sz="3600" u="sng" dirty="0" smtClean="0">
                <a:solidFill>
                  <a:srgbClr val="93CDDD"/>
                </a:solidFill>
              </a:rPr>
              <a:t>Pure Leap Motion</a:t>
            </a:r>
          </a:p>
          <a:p>
            <a:r>
              <a:rPr lang="en-US" dirty="0" smtClean="0"/>
              <a:t>Not good</a:t>
            </a:r>
          </a:p>
          <a:p>
            <a:r>
              <a:rPr lang="en-US" dirty="0" smtClean="0"/>
              <a:t>“Too </a:t>
            </a:r>
            <a:r>
              <a:rPr lang="en-US" dirty="0" smtClean="0">
                <a:solidFill>
                  <a:schemeClr val="accent6"/>
                </a:solidFill>
                <a:latin typeface="Museo 500" pitchFamily="50" charset="0"/>
                <a:cs typeface="Museo 500 Regular"/>
              </a:rPr>
              <a:t>tiring</a:t>
            </a:r>
            <a:r>
              <a:rPr lang="en-US" dirty="0" smtClean="0"/>
              <a:t>”</a:t>
            </a:r>
          </a:p>
          <a:p>
            <a:r>
              <a:rPr lang="en-US" dirty="0" smtClean="0"/>
              <a:t>“Prone to </a:t>
            </a:r>
            <a:r>
              <a:rPr lang="en-US" dirty="0" smtClean="0">
                <a:solidFill>
                  <a:srgbClr val="F79646"/>
                </a:solidFill>
                <a:latin typeface="Museo 500" pitchFamily="50" charset="0"/>
                <a:cs typeface="Museo 500 Regular"/>
              </a:rPr>
              <a:t>errors</a:t>
            </a:r>
            <a:r>
              <a:rPr lang="en-US" dirty="0" smtClean="0"/>
              <a:t>”</a:t>
            </a:r>
          </a:p>
          <a:p>
            <a:pPr lvl="1"/>
            <a:r>
              <a:rPr lang="en-US" dirty="0" smtClean="0"/>
              <a:t>Gestures unresponsive</a:t>
            </a:r>
          </a:p>
          <a:p>
            <a:pPr lvl="1"/>
            <a:r>
              <a:rPr lang="en-US" dirty="0" smtClean="0"/>
              <a:t>Accidental clicks</a:t>
            </a:r>
          </a:p>
          <a:p>
            <a:pPr lvl="1"/>
            <a:endParaRPr lang="en-US" dirty="0" smtClean="0"/>
          </a:p>
        </p:txBody>
      </p:sp>
    </p:spTree>
    <p:extLst>
      <p:ext uri="{BB962C8B-B14F-4D97-AF65-F5344CB8AC3E}">
        <p14:creationId xmlns:p14="http://schemas.microsoft.com/office/powerpoint/2010/main" val="7586254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Procedure</a:t>
            </a:r>
            <a:endParaRPr lang="en-US" dirty="0"/>
          </a:p>
        </p:txBody>
      </p:sp>
      <p:sp>
        <p:nvSpPr>
          <p:cNvPr id="6" name="Rectangle 5"/>
          <p:cNvSpPr/>
          <p:nvPr/>
        </p:nvSpPr>
        <p:spPr>
          <a:xfrm>
            <a:off x="4809065" y="2561710"/>
            <a:ext cx="3877732" cy="1460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Museo 300" pitchFamily="50" charset="0"/>
              </a:rPr>
              <a:t>Website</a:t>
            </a:r>
            <a:endParaRPr lang="en-US" sz="4800" dirty="0">
              <a:latin typeface="Museo 300" pitchFamily="50" charset="0"/>
            </a:endParaRPr>
          </a:p>
        </p:txBody>
      </p:sp>
      <p:sp>
        <p:nvSpPr>
          <p:cNvPr id="7" name="Content Placeholder 2"/>
          <p:cNvSpPr txBox="1">
            <a:spLocks/>
          </p:cNvSpPr>
          <p:nvPr/>
        </p:nvSpPr>
        <p:spPr>
          <a:xfrm>
            <a:off x="203200" y="4053525"/>
            <a:ext cx="8720667" cy="2589890"/>
          </a:xfrm>
          <a:prstGeom prst="rect">
            <a:avLst/>
          </a:prstGeom>
          <a:solidFill>
            <a:schemeClr val="tx2">
              <a:lumMod val="60000"/>
              <a:lumOff val="40000"/>
              <a:alpha val="44000"/>
            </a:schemeClr>
          </a:solidFill>
          <a:ln>
            <a:solidFill>
              <a:schemeClr val="accent5">
                <a:lumMod val="50000"/>
              </a:schemeClr>
            </a:solidFill>
          </a:ln>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bg2"/>
                </a:solidFill>
                <a:latin typeface="Museo 300 Regular"/>
                <a:ea typeface="+mn-ea"/>
                <a:cs typeface="Museo 300 Regular"/>
              </a:defRPr>
            </a:lvl1pPr>
            <a:lvl2pPr marL="742950" indent="-285750" algn="l" defTabSz="457200" rtl="0" eaLnBrk="1" latinLnBrk="0" hangingPunct="1">
              <a:spcBef>
                <a:spcPct val="20000"/>
              </a:spcBef>
              <a:buFont typeface="Arial"/>
              <a:buChar char="–"/>
              <a:defRPr sz="2800" kern="1200">
                <a:solidFill>
                  <a:schemeClr val="bg2"/>
                </a:solidFill>
                <a:latin typeface="Museo 300 Regular"/>
                <a:ea typeface="+mn-ea"/>
                <a:cs typeface="Museo 300 Regular"/>
              </a:defRPr>
            </a:lvl2pPr>
            <a:lvl3pPr marL="1143000" indent="-228600" algn="l" defTabSz="457200" rtl="0" eaLnBrk="1" latinLnBrk="0" hangingPunct="1">
              <a:spcBef>
                <a:spcPct val="20000"/>
              </a:spcBef>
              <a:buFont typeface="Arial"/>
              <a:buChar char="•"/>
              <a:defRPr sz="2400" kern="1200">
                <a:solidFill>
                  <a:schemeClr val="bg2"/>
                </a:solidFill>
                <a:latin typeface="Museo 300 Regular"/>
                <a:ea typeface="+mn-ea"/>
                <a:cs typeface="Museo 300 Regular"/>
              </a:defRPr>
            </a:lvl3pPr>
            <a:lvl4pPr marL="16002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4pPr>
            <a:lvl5pPr marL="2057400" indent="-228600" algn="l" defTabSz="457200" rtl="0" eaLnBrk="1" latinLnBrk="0" hangingPunct="1">
              <a:spcBef>
                <a:spcPct val="20000"/>
              </a:spcBef>
              <a:buFont typeface="Arial"/>
              <a:buChar char="»"/>
              <a:defRPr sz="2000" kern="1200">
                <a:solidFill>
                  <a:schemeClr val="bg2"/>
                </a:solidFill>
                <a:latin typeface="Museo 300 Regular"/>
                <a:ea typeface="+mn-ea"/>
                <a:cs typeface="Museo 300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smtClean="0">
              <a:latin typeface="Museo 300" pitchFamily="50" charset="0"/>
            </a:endParaRPr>
          </a:p>
          <a:p>
            <a:pPr marL="0" indent="0">
              <a:buNone/>
            </a:pPr>
            <a:endParaRPr lang="en-US" sz="2800" dirty="0" smtClean="0">
              <a:latin typeface="Museo 300" pitchFamily="50" charset="0"/>
            </a:endParaRPr>
          </a:p>
          <a:p>
            <a:pPr marL="0" indent="0">
              <a:buNone/>
            </a:pPr>
            <a:endParaRPr lang="en-US" sz="500" dirty="0" smtClean="0">
              <a:latin typeface="Museo 300" pitchFamily="50" charset="0"/>
            </a:endParaRPr>
          </a:p>
          <a:p>
            <a:pPr marL="0" indent="0">
              <a:buNone/>
            </a:pPr>
            <a:endParaRPr lang="en-US" sz="500" dirty="0">
              <a:latin typeface="Museo 300" pitchFamily="50" charset="0"/>
            </a:endParaRPr>
          </a:p>
          <a:p>
            <a:r>
              <a:rPr lang="en-US" sz="2800" dirty="0">
                <a:latin typeface="Museo 300" pitchFamily="50" charset="0"/>
              </a:rPr>
              <a:t>Questionnaire </a:t>
            </a:r>
            <a:r>
              <a:rPr lang="en-US" sz="2800" dirty="0" smtClean="0">
                <a:latin typeface="Museo 300" pitchFamily="50" charset="0"/>
              </a:rPr>
              <a:t>for User </a:t>
            </a:r>
            <a:r>
              <a:rPr lang="en-US" sz="2800" dirty="0">
                <a:latin typeface="Museo 300" pitchFamily="50" charset="0"/>
              </a:rPr>
              <a:t>Interaction </a:t>
            </a:r>
            <a:r>
              <a:rPr lang="en-US" sz="2800" dirty="0" smtClean="0">
                <a:latin typeface="Museo 300" pitchFamily="50" charset="0"/>
              </a:rPr>
              <a:t>Satisfaction (QUIS)</a:t>
            </a:r>
          </a:p>
          <a:p>
            <a:r>
              <a:rPr lang="en-US" sz="2800" dirty="0" smtClean="0">
                <a:latin typeface="Museo 300" pitchFamily="50" charset="0"/>
              </a:rPr>
              <a:t>Compare 2 versions of website</a:t>
            </a:r>
            <a:br>
              <a:rPr lang="en-US" sz="2800" dirty="0" smtClean="0">
                <a:latin typeface="Museo 300" pitchFamily="50" charset="0"/>
              </a:rPr>
            </a:br>
            <a:r>
              <a:rPr lang="en-US" sz="2800" dirty="0" smtClean="0">
                <a:latin typeface="Museo 300" pitchFamily="50" charset="0"/>
              </a:rPr>
              <a:t>(optimized vs not optimized)</a:t>
            </a:r>
          </a:p>
          <a:p>
            <a:endParaRPr lang="en-US" sz="2800" dirty="0" smtClean="0">
              <a:latin typeface="Museo 300" pitchFamily="50" charset="0"/>
            </a:endParaRPr>
          </a:p>
        </p:txBody>
      </p:sp>
      <p:sp>
        <p:nvSpPr>
          <p:cNvPr id="8" name="Rectangle 7"/>
          <p:cNvSpPr/>
          <p:nvPr/>
        </p:nvSpPr>
        <p:spPr>
          <a:xfrm>
            <a:off x="575734" y="4202943"/>
            <a:ext cx="2570787" cy="909939"/>
          </a:xfrm>
          <a:prstGeom prst="rect">
            <a:avLst/>
          </a:prstGeom>
          <a:solidFill>
            <a:schemeClr val="tx2">
              <a:lumMod val="40000"/>
              <a:lumOff val="6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600" dirty="0" smtClean="0">
                <a:latin typeface="Museo 300" pitchFamily="50" charset="0"/>
              </a:rPr>
              <a:t>Menu</a:t>
            </a:r>
          </a:p>
          <a:p>
            <a:pPr algn="ctr"/>
            <a:r>
              <a:rPr lang="en-US" sz="2600" dirty="0" smtClean="0">
                <a:latin typeface="Museo 300" pitchFamily="50" charset="0"/>
              </a:rPr>
              <a:t>Arrangement</a:t>
            </a:r>
            <a:endParaRPr lang="en-US" sz="2600" dirty="0">
              <a:latin typeface="Museo 300" pitchFamily="50" charset="0"/>
            </a:endParaRPr>
          </a:p>
        </p:txBody>
      </p:sp>
      <p:sp>
        <p:nvSpPr>
          <p:cNvPr id="9" name="Rectangle 8"/>
          <p:cNvSpPr/>
          <p:nvPr/>
        </p:nvSpPr>
        <p:spPr>
          <a:xfrm>
            <a:off x="3302005" y="4202943"/>
            <a:ext cx="2570787" cy="909939"/>
          </a:xfrm>
          <a:prstGeom prst="rect">
            <a:avLst/>
          </a:prstGeom>
          <a:solidFill>
            <a:schemeClr val="tx2">
              <a:lumMod val="40000"/>
              <a:lumOff val="6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600" dirty="0" smtClean="0">
                <a:latin typeface="Museo 300" pitchFamily="50" charset="0"/>
              </a:rPr>
              <a:t>Selection Method</a:t>
            </a:r>
            <a:endParaRPr lang="en-US" sz="2600" dirty="0">
              <a:latin typeface="Museo 300" pitchFamily="50" charset="0"/>
            </a:endParaRPr>
          </a:p>
        </p:txBody>
      </p:sp>
      <p:sp>
        <p:nvSpPr>
          <p:cNvPr id="10" name="Rectangle 9"/>
          <p:cNvSpPr/>
          <p:nvPr/>
        </p:nvSpPr>
        <p:spPr>
          <a:xfrm>
            <a:off x="6028278" y="4202943"/>
            <a:ext cx="2570787" cy="909939"/>
          </a:xfrm>
          <a:prstGeom prst="rect">
            <a:avLst/>
          </a:prstGeom>
          <a:solidFill>
            <a:schemeClr val="tx2">
              <a:lumMod val="40000"/>
              <a:lumOff val="60000"/>
              <a:alpha val="6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600" dirty="0" smtClean="0">
                <a:latin typeface="Museo 300" pitchFamily="50" charset="0"/>
              </a:rPr>
              <a:t>Scrolling Method</a:t>
            </a:r>
            <a:endParaRPr lang="en-US" sz="2600" dirty="0">
              <a:latin typeface="Museo 300" pitchFamily="50" charset="0"/>
            </a:endParaRPr>
          </a:p>
        </p:txBody>
      </p:sp>
      <p:sp>
        <p:nvSpPr>
          <p:cNvPr id="11" name="Rectangle 10"/>
          <p:cNvSpPr/>
          <p:nvPr/>
        </p:nvSpPr>
        <p:spPr>
          <a:xfrm>
            <a:off x="457201" y="2593265"/>
            <a:ext cx="3877732" cy="14602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latin typeface="Museo 300" pitchFamily="50" charset="0"/>
              </a:rPr>
              <a:t>Game</a:t>
            </a:r>
            <a:endParaRPr lang="en-US" sz="4000" dirty="0">
              <a:latin typeface="Museo 300" pitchFamily="50" charset="0"/>
            </a:endParaRPr>
          </a:p>
        </p:txBody>
      </p:sp>
      <p:sp>
        <p:nvSpPr>
          <p:cNvPr id="12" name="Rectangle 11"/>
          <p:cNvSpPr/>
          <p:nvPr/>
        </p:nvSpPr>
        <p:spPr>
          <a:xfrm>
            <a:off x="457201" y="2554779"/>
            <a:ext cx="3877732" cy="1460258"/>
          </a:xfrm>
          <a:prstGeom prst="rect">
            <a:avLst/>
          </a:prstGeom>
          <a:solidFill>
            <a:schemeClr val="accent1">
              <a:lumMod val="60000"/>
              <a:lumOff val="4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useo 300" pitchFamily="50" charset="0"/>
            </a:endParaRPr>
          </a:p>
        </p:txBody>
      </p:sp>
    </p:spTree>
    <p:extLst>
      <p:ext uri="{BB962C8B-B14F-4D97-AF65-F5344CB8AC3E}">
        <p14:creationId xmlns:p14="http://schemas.microsoft.com/office/powerpoint/2010/main" val="333560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533" y="6420936"/>
            <a:ext cx="4844257" cy="369332"/>
          </a:xfrm>
          <a:prstGeom prst="rect">
            <a:avLst/>
          </a:prstGeom>
          <a:noFill/>
        </p:spPr>
        <p:txBody>
          <a:bodyPr wrap="none" rtlCol="0">
            <a:spAutoFit/>
          </a:bodyPr>
          <a:lstStyle/>
          <a:p>
            <a:r>
              <a:rPr lang="en-US" dirty="0" smtClean="0">
                <a:solidFill>
                  <a:srgbClr val="EEECE1"/>
                </a:solidFill>
              </a:rPr>
              <a:t>* QUIS survey used. Higher the scores, the better.</a:t>
            </a:r>
            <a:endParaRPr lang="en-US" dirty="0">
              <a:solidFill>
                <a:srgbClr val="EEECE1"/>
              </a:solidFill>
            </a:endParaRPr>
          </a:p>
        </p:txBody>
      </p:sp>
      <p:sp>
        <p:nvSpPr>
          <p:cNvPr id="18" name="Title 17"/>
          <p:cNvSpPr>
            <a:spLocks noGrp="1"/>
          </p:cNvSpPr>
          <p:nvPr>
            <p:ph type="title"/>
          </p:nvPr>
        </p:nvSpPr>
        <p:spPr>
          <a:xfrm>
            <a:off x="457200" y="159083"/>
            <a:ext cx="8229600" cy="839986"/>
          </a:xfrm>
        </p:spPr>
        <p:txBody>
          <a:bodyPr/>
          <a:lstStyle/>
          <a:p>
            <a:r>
              <a:rPr lang="en-US" dirty="0" smtClean="0"/>
              <a:t>Results - Website</a:t>
            </a:r>
            <a:endParaRPr lang="en-US" dirty="0"/>
          </a:p>
        </p:txBody>
      </p:sp>
      <p:graphicFrame>
        <p:nvGraphicFramePr>
          <p:cNvPr id="12" name="Chart 11"/>
          <p:cNvGraphicFramePr>
            <a:graphicFrameLocks/>
          </p:cNvGraphicFramePr>
          <p:nvPr>
            <p:extLst>
              <p:ext uri="{D42A27DB-BD31-4B8C-83A1-F6EECF244321}">
                <p14:modId xmlns:p14="http://schemas.microsoft.com/office/powerpoint/2010/main" val="4120770995"/>
              </p:ext>
            </p:extLst>
          </p:nvPr>
        </p:nvGraphicFramePr>
        <p:xfrm>
          <a:off x="118533" y="1253068"/>
          <a:ext cx="8906934" cy="51678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50471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Results - Website</a:t>
            </a:r>
            <a:endParaRPr lang="en-US" dirty="0"/>
          </a:p>
        </p:txBody>
      </p:sp>
      <p:sp>
        <p:nvSpPr>
          <p:cNvPr id="2" name="Content Placeholder 1"/>
          <p:cNvSpPr>
            <a:spLocks noGrp="1"/>
          </p:cNvSpPr>
          <p:nvPr>
            <p:ph idx="1"/>
          </p:nvPr>
        </p:nvSpPr>
        <p:spPr>
          <a:xfrm>
            <a:off x="304801" y="1721652"/>
            <a:ext cx="8619066" cy="5043215"/>
          </a:xfrm>
        </p:spPr>
        <p:txBody>
          <a:bodyPr>
            <a:normAutofit/>
          </a:bodyPr>
          <a:lstStyle/>
          <a:p>
            <a:pPr marL="0" indent="0">
              <a:buNone/>
            </a:pPr>
            <a:r>
              <a:rPr lang="en-US" u="sng" dirty="0" smtClean="0">
                <a:solidFill>
                  <a:schemeClr val="accent5">
                    <a:lumMod val="60000"/>
                    <a:lumOff val="40000"/>
                  </a:schemeClr>
                </a:solidFill>
                <a:latin typeface="Museo 500" pitchFamily="50" charset="0"/>
                <a:cs typeface="Museo 500 Regular"/>
              </a:rPr>
              <a:t>Overall Preference</a:t>
            </a:r>
          </a:p>
        </p:txBody>
      </p:sp>
      <p:graphicFrame>
        <p:nvGraphicFramePr>
          <p:cNvPr id="3" name="Chart 2"/>
          <p:cNvGraphicFramePr/>
          <p:nvPr>
            <p:extLst>
              <p:ext uri="{D42A27DB-BD31-4B8C-83A1-F6EECF244321}">
                <p14:modId xmlns:p14="http://schemas.microsoft.com/office/powerpoint/2010/main" val="2370636508"/>
              </p:ext>
            </p:extLst>
          </p:nvPr>
        </p:nvGraphicFramePr>
        <p:xfrm>
          <a:off x="756991" y="2398213"/>
          <a:ext cx="7569201"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786042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533" y="6420936"/>
            <a:ext cx="4844257" cy="369332"/>
          </a:xfrm>
          <a:prstGeom prst="rect">
            <a:avLst/>
          </a:prstGeom>
          <a:noFill/>
        </p:spPr>
        <p:txBody>
          <a:bodyPr wrap="none" rtlCol="0">
            <a:spAutoFit/>
          </a:bodyPr>
          <a:lstStyle/>
          <a:p>
            <a:r>
              <a:rPr lang="en-US" dirty="0" smtClean="0">
                <a:solidFill>
                  <a:srgbClr val="EEECE1"/>
                </a:solidFill>
              </a:rPr>
              <a:t>* QUIS survey used. Higher the scores, the better.</a:t>
            </a:r>
            <a:endParaRPr lang="en-US" dirty="0">
              <a:solidFill>
                <a:srgbClr val="EEECE1"/>
              </a:solidFill>
            </a:endParaRPr>
          </a:p>
        </p:txBody>
      </p:sp>
      <p:sp>
        <p:nvSpPr>
          <p:cNvPr id="18" name="Title 17"/>
          <p:cNvSpPr>
            <a:spLocks noGrp="1"/>
          </p:cNvSpPr>
          <p:nvPr>
            <p:ph type="title"/>
          </p:nvPr>
        </p:nvSpPr>
        <p:spPr/>
        <p:txBody>
          <a:bodyPr/>
          <a:lstStyle/>
          <a:p>
            <a:r>
              <a:rPr lang="en-US" dirty="0" smtClean="0"/>
              <a:t>Results - Website</a:t>
            </a:r>
            <a:endParaRPr lang="en-US" dirty="0"/>
          </a:p>
        </p:txBody>
      </p:sp>
      <p:sp>
        <p:nvSpPr>
          <p:cNvPr id="2" name="Content Placeholder 1"/>
          <p:cNvSpPr>
            <a:spLocks noGrp="1"/>
          </p:cNvSpPr>
          <p:nvPr>
            <p:ph idx="1"/>
          </p:nvPr>
        </p:nvSpPr>
        <p:spPr>
          <a:xfrm>
            <a:off x="304801" y="1600200"/>
            <a:ext cx="8619066" cy="5043215"/>
          </a:xfrm>
        </p:spPr>
        <p:txBody>
          <a:bodyPr>
            <a:normAutofit/>
          </a:bodyPr>
          <a:lstStyle/>
          <a:p>
            <a:pPr marL="0" indent="0">
              <a:buNone/>
            </a:pPr>
            <a:r>
              <a:rPr lang="en-US" u="sng" dirty="0" smtClean="0">
                <a:solidFill>
                  <a:schemeClr val="accent5">
                    <a:lumMod val="60000"/>
                    <a:lumOff val="40000"/>
                  </a:schemeClr>
                </a:solidFill>
                <a:latin typeface="Museo 500" pitchFamily="50" charset="0"/>
                <a:cs typeface="Museo 500 Regular"/>
              </a:rPr>
              <a:t>Content</a:t>
            </a:r>
          </a:p>
          <a:p>
            <a:r>
              <a:rPr lang="en-US" dirty="0" smtClean="0">
                <a:solidFill>
                  <a:schemeClr val="accent6"/>
                </a:solidFill>
              </a:rPr>
              <a:t>Most p</a:t>
            </a:r>
            <a:r>
              <a:rPr lang="en-US" dirty="0" smtClean="0">
                <a:solidFill>
                  <a:srgbClr val="F79646"/>
                </a:solidFill>
              </a:rPr>
              <a:t>referred radial menu </a:t>
            </a:r>
            <a:r>
              <a:rPr lang="en-US" dirty="0" smtClean="0"/>
              <a:t>as it was</a:t>
            </a:r>
            <a:r>
              <a:rPr lang="en-US" dirty="0" smtClean="0">
                <a:solidFill>
                  <a:srgbClr val="F79646"/>
                </a:solidFill>
              </a:rPr>
              <a:t> larger</a:t>
            </a:r>
          </a:p>
          <a:p>
            <a:r>
              <a:rPr lang="en-US" dirty="0" smtClean="0">
                <a:solidFill>
                  <a:srgbClr val="F79646"/>
                </a:solidFill>
              </a:rPr>
              <a:t>5/6</a:t>
            </a:r>
            <a:r>
              <a:rPr lang="en-US" dirty="0" smtClean="0"/>
              <a:t> participants preferred </a:t>
            </a:r>
            <a:r>
              <a:rPr lang="en-US" dirty="0" smtClean="0">
                <a:solidFill>
                  <a:srgbClr val="F79646"/>
                </a:solidFill>
              </a:rPr>
              <a:t>kinesthetic clicks</a:t>
            </a:r>
          </a:p>
          <a:p>
            <a:r>
              <a:rPr lang="en-US" dirty="0" smtClean="0"/>
              <a:t>Modified cursor was considered more </a:t>
            </a:r>
            <a:r>
              <a:rPr lang="en-US" dirty="0" smtClean="0">
                <a:solidFill>
                  <a:srgbClr val="F79646"/>
                </a:solidFill>
              </a:rPr>
              <a:t>ineffective</a:t>
            </a:r>
            <a:r>
              <a:rPr lang="en-US" dirty="0" smtClean="0"/>
              <a:t> and too </a:t>
            </a:r>
            <a:r>
              <a:rPr lang="en-US" dirty="0" smtClean="0">
                <a:solidFill>
                  <a:srgbClr val="F79646"/>
                </a:solidFill>
              </a:rPr>
              <a:t>frustrating</a:t>
            </a:r>
            <a:r>
              <a:rPr lang="en-US" dirty="0" smtClean="0"/>
              <a:t>. </a:t>
            </a:r>
          </a:p>
          <a:p>
            <a:r>
              <a:rPr lang="en-US" dirty="0" smtClean="0"/>
              <a:t>But, modified cursor scores were consistently above 5</a:t>
            </a:r>
            <a:r>
              <a:rPr lang="en-US" dirty="0"/>
              <a:t> </a:t>
            </a:r>
            <a:r>
              <a:rPr lang="en-US" dirty="0" smtClean="0"/>
              <a:t>(out of 9).</a:t>
            </a:r>
            <a:endParaRPr lang="en-US" dirty="0"/>
          </a:p>
        </p:txBody>
      </p:sp>
    </p:spTree>
    <p:extLst>
      <p:ext uri="{BB962C8B-B14F-4D97-AF65-F5344CB8AC3E}">
        <p14:creationId xmlns:p14="http://schemas.microsoft.com/office/powerpoint/2010/main" val="5228680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 Website</a:t>
            </a:r>
            <a:endParaRPr lang="en-US" dirty="0"/>
          </a:p>
        </p:txBody>
      </p:sp>
      <p:sp>
        <p:nvSpPr>
          <p:cNvPr id="3" name="Content Placeholder 2"/>
          <p:cNvSpPr>
            <a:spLocks noGrp="1"/>
          </p:cNvSpPr>
          <p:nvPr>
            <p:ph idx="1"/>
          </p:nvPr>
        </p:nvSpPr>
        <p:spPr/>
        <p:txBody>
          <a:bodyPr/>
          <a:lstStyle/>
          <a:p>
            <a:r>
              <a:rPr lang="en-US" dirty="0">
                <a:solidFill>
                  <a:schemeClr val="accent5">
                    <a:lumMod val="60000"/>
                    <a:lumOff val="40000"/>
                  </a:schemeClr>
                </a:solidFill>
                <a:latin typeface="Museo 500" pitchFamily="50" charset="0"/>
                <a:cs typeface="Museo 500 Regular"/>
              </a:rPr>
              <a:t>Video </a:t>
            </a:r>
            <a:r>
              <a:rPr lang="en-US" dirty="0" smtClean="0">
                <a:solidFill>
                  <a:schemeClr val="accent5">
                    <a:lumMod val="60000"/>
                    <a:lumOff val="40000"/>
                  </a:schemeClr>
                </a:solidFill>
                <a:latin typeface="Museo 500" pitchFamily="50" charset="0"/>
                <a:cs typeface="Museo 500 Regular"/>
              </a:rPr>
              <a:t>function</a:t>
            </a:r>
            <a:r>
              <a:rPr lang="en-US" dirty="0" smtClean="0">
                <a:latin typeface="Museo 500" pitchFamily="50" charset="0"/>
                <a:cs typeface="Museo 500 Regular"/>
              </a:rPr>
              <a:t> </a:t>
            </a:r>
            <a:r>
              <a:rPr lang="en-US" dirty="0" smtClean="0"/>
              <a:t>should…</a:t>
            </a:r>
          </a:p>
          <a:p>
            <a:pPr lvl="1"/>
            <a:r>
              <a:rPr lang="en-US" dirty="0" smtClean="0"/>
              <a:t>Be </a:t>
            </a:r>
            <a:r>
              <a:rPr lang="en-US" dirty="0"/>
              <a:t>made an </a:t>
            </a:r>
            <a:r>
              <a:rPr lang="en-US" dirty="0" smtClean="0"/>
              <a:t>option</a:t>
            </a:r>
          </a:p>
          <a:p>
            <a:pPr lvl="1"/>
            <a:r>
              <a:rPr lang="en-US" dirty="0" smtClean="0"/>
              <a:t>Have buffer </a:t>
            </a:r>
            <a:r>
              <a:rPr lang="en-US" dirty="0"/>
              <a:t>time before </a:t>
            </a:r>
            <a:r>
              <a:rPr lang="en-US" dirty="0" smtClean="0"/>
              <a:t>auto-pausing</a:t>
            </a:r>
          </a:p>
          <a:p>
            <a:pPr lvl="1"/>
            <a:r>
              <a:rPr lang="en-US" dirty="0" smtClean="0"/>
              <a:t>Reduce play timer</a:t>
            </a:r>
          </a:p>
          <a:p>
            <a:r>
              <a:rPr lang="en-US" dirty="0" smtClean="0">
                <a:solidFill>
                  <a:srgbClr val="93CDDD"/>
                </a:solidFill>
                <a:latin typeface="Museo 500" pitchFamily="50" charset="0"/>
                <a:cs typeface="Museo 500 Regular"/>
              </a:rPr>
              <a:t>Cursor</a:t>
            </a:r>
            <a:r>
              <a:rPr lang="en-US" dirty="0" smtClean="0"/>
              <a:t> moving while reading is irritating</a:t>
            </a:r>
          </a:p>
          <a:p>
            <a:pPr lvl="1"/>
            <a:r>
              <a:rPr lang="en-US" dirty="0" smtClean="0"/>
              <a:t>Cursor should disappear while over text</a:t>
            </a:r>
          </a:p>
          <a:p>
            <a:r>
              <a:rPr lang="en-US" dirty="0" smtClean="0">
                <a:solidFill>
                  <a:srgbClr val="93CDDD"/>
                </a:solidFill>
                <a:latin typeface="Museo 500" pitchFamily="50" charset="0"/>
                <a:cs typeface="Museo 500 Regular"/>
              </a:rPr>
              <a:t>Radial Menu</a:t>
            </a:r>
            <a:r>
              <a:rPr lang="en-US" dirty="0" smtClean="0"/>
              <a:t> is better</a:t>
            </a:r>
          </a:p>
          <a:p>
            <a:pPr lvl="1"/>
            <a:r>
              <a:rPr lang="en-US" dirty="0" smtClean="0"/>
              <a:t>Larger Area</a:t>
            </a:r>
          </a:p>
          <a:p>
            <a:pPr lvl="1"/>
            <a:r>
              <a:rPr lang="en-US" dirty="0" smtClean="0"/>
              <a:t>Faster</a:t>
            </a:r>
          </a:p>
          <a:p>
            <a:endParaRPr lang="en-US" dirty="0" smtClean="0"/>
          </a:p>
        </p:txBody>
      </p:sp>
    </p:spTree>
    <p:extLst>
      <p:ext uri="{BB962C8B-B14F-4D97-AF65-F5344CB8AC3E}">
        <p14:creationId xmlns:p14="http://schemas.microsoft.com/office/powerpoint/2010/main" val="40446417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 Others</a:t>
            </a:r>
            <a:endParaRPr lang="en-US" dirty="0"/>
          </a:p>
        </p:txBody>
      </p:sp>
      <p:sp>
        <p:nvSpPr>
          <p:cNvPr id="3" name="Content Placeholder 2"/>
          <p:cNvSpPr>
            <a:spLocks noGrp="1"/>
          </p:cNvSpPr>
          <p:nvPr>
            <p:ph idx="1"/>
          </p:nvPr>
        </p:nvSpPr>
        <p:spPr/>
        <p:txBody>
          <a:bodyPr/>
          <a:lstStyle/>
          <a:p>
            <a:r>
              <a:rPr lang="en-US" dirty="0" smtClean="0"/>
              <a:t>Calibration works better with </a:t>
            </a:r>
            <a:r>
              <a:rPr lang="en-US" dirty="0" smtClean="0">
                <a:solidFill>
                  <a:srgbClr val="FFFF80"/>
                </a:solidFill>
                <a:latin typeface="Museo 500" pitchFamily="50" charset="0"/>
                <a:cs typeface="Museo 500 Regular"/>
              </a:rPr>
              <a:t>lights on</a:t>
            </a:r>
          </a:p>
          <a:p>
            <a:r>
              <a:rPr lang="en-US" dirty="0"/>
              <a:t>Small </a:t>
            </a:r>
            <a:r>
              <a:rPr lang="en-US" dirty="0" smtClean="0"/>
              <a:t>eyes/Bad angle</a:t>
            </a:r>
          </a:p>
          <a:p>
            <a:pPr lvl="1"/>
            <a:r>
              <a:rPr lang="en-US" dirty="0" smtClean="0"/>
              <a:t>More </a:t>
            </a:r>
            <a:r>
              <a:rPr lang="en-US" dirty="0"/>
              <a:t>jitter and poorer </a:t>
            </a:r>
            <a:r>
              <a:rPr lang="en-US" dirty="0" smtClean="0"/>
              <a:t>accuracy</a:t>
            </a:r>
          </a:p>
          <a:p>
            <a:r>
              <a:rPr lang="en-US" dirty="0" smtClean="0">
                <a:solidFill>
                  <a:srgbClr val="FFFF80"/>
                </a:solidFill>
                <a:latin typeface="Museo 500" pitchFamily="50" charset="0"/>
                <a:cs typeface="Museo 500 Regular"/>
              </a:rPr>
              <a:t>Larger Screen</a:t>
            </a:r>
          </a:p>
          <a:p>
            <a:pPr lvl="1"/>
            <a:r>
              <a:rPr lang="en-US" dirty="0" smtClean="0"/>
              <a:t>Better Accuracy</a:t>
            </a:r>
          </a:p>
          <a:p>
            <a:endParaRPr lang="en-US" dirty="0" smtClean="0"/>
          </a:p>
          <a:p>
            <a:endParaRPr lang="en-US" dirty="0" smtClean="0"/>
          </a:p>
        </p:txBody>
      </p:sp>
    </p:spTree>
    <p:extLst>
      <p:ext uri="{BB962C8B-B14F-4D97-AF65-F5344CB8AC3E}">
        <p14:creationId xmlns:p14="http://schemas.microsoft.com/office/powerpoint/2010/main" val="754879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287867" y="1600200"/>
            <a:ext cx="8585199" cy="5043215"/>
          </a:xfrm>
        </p:spPr>
        <p:txBody>
          <a:bodyPr/>
          <a:lstStyle/>
          <a:p>
            <a:r>
              <a:rPr lang="en-US" dirty="0"/>
              <a:t>Once </a:t>
            </a:r>
            <a:r>
              <a:rPr lang="en-US" dirty="0" smtClean="0"/>
              <a:t>eye</a:t>
            </a:r>
            <a:r>
              <a:rPr lang="en-US" dirty="0"/>
              <a:t>-tracker is </a:t>
            </a:r>
            <a:r>
              <a:rPr lang="en-US" dirty="0">
                <a:solidFill>
                  <a:srgbClr val="F79646"/>
                </a:solidFill>
              </a:rPr>
              <a:t>accurate</a:t>
            </a:r>
            <a:r>
              <a:rPr lang="en-US" dirty="0"/>
              <a:t> enough</a:t>
            </a:r>
            <a:r>
              <a:rPr lang="en-US" dirty="0" smtClean="0"/>
              <a:t>,</a:t>
            </a:r>
          </a:p>
          <a:p>
            <a:r>
              <a:rPr lang="en-US" dirty="0" smtClean="0"/>
              <a:t>Eye-tracking </a:t>
            </a:r>
            <a:r>
              <a:rPr lang="en-US" dirty="0">
                <a:solidFill>
                  <a:schemeClr val="accent6"/>
                </a:solidFill>
              </a:rPr>
              <a:t>beats the mouse</a:t>
            </a:r>
            <a:r>
              <a:rPr lang="en-US" dirty="0"/>
              <a:t> in terms of..</a:t>
            </a:r>
            <a:r>
              <a:rPr lang="en-US" dirty="0" smtClean="0"/>
              <a:t>.</a:t>
            </a:r>
            <a:endParaRPr lang="en-US" sz="3600" dirty="0" smtClean="0"/>
          </a:p>
          <a:p>
            <a:pPr lvl="1"/>
            <a:r>
              <a:rPr lang="en-US" sz="3600" dirty="0">
                <a:solidFill>
                  <a:schemeClr val="accent6">
                    <a:lumMod val="60000"/>
                    <a:lumOff val="40000"/>
                  </a:schemeClr>
                </a:solidFill>
              </a:rPr>
              <a:t>Speed/</a:t>
            </a:r>
            <a:r>
              <a:rPr lang="en-US" sz="3600" dirty="0" smtClean="0">
                <a:solidFill>
                  <a:schemeClr val="accent6">
                    <a:lumMod val="60000"/>
                    <a:lumOff val="40000"/>
                  </a:schemeClr>
                </a:solidFill>
              </a:rPr>
              <a:t>Efficiency</a:t>
            </a:r>
          </a:p>
          <a:p>
            <a:pPr lvl="1"/>
            <a:r>
              <a:rPr lang="en-US" sz="3600" dirty="0">
                <a:solidFill>
                  <a:schemeClr val="accent1">
                    <a:lumMod val="60000"/>
                    <a:lumOff val="40000"/>
                  </a:schemeClr>
                </a:solidFill>
              </a:rPr>
              <a:t>Targeting &amp; Tracking </a:t>
            </a:r>
            <a:r>
              <a:rPr lang="en-US" sz="3600" dirty="0" smtClean="0">
                <a:solidFill>
                  <a:schemeClr val="accent1">
                    <a:lumMod val="60000"/>
                    <a:lumOff val="40000"/>
                  </a:schemeClr>
                </a:solidFill>
              </a:rPr>
              <a:t>tasks</a:t>
            </a:r>
            <a:endParaRPr lang="en-US" sz="3600" dirty="0" smtClean="0"/>
          </a:p>
          <a:p>
            <a:pPr lvl="1"/>
            <a:r>
              <a:rPr lang="en-US" sz="3600" dirty="0" smtClean="0">
                <a:solidFill>
                  <a:schemeClr val="accent3">
                    <a:lumMod val="60000"/>
                    <a:lumOff val="40000"/>
                  </a:schemeClr>
                </a:solidFill>
              </a:rPr>
              <a:t>Intuitiveness</a:t>
            </a:r>
          </a:p>
        </p:txBody>
      </p:sp>
      <p:sp>
        <p:nvSpPr>
          <p:cNvPr id="4" name="Title 3"/>
          <p:cNvSpPr txBox="1">
            <a:spLocks/>
          </p:cNvSpPr>
          <p:nvPr/>
        </p:nvSpPr>
        <p:spPr>
          <a:xfrm>
            <a:off x="2958510" y="5375310"/>
            <a:ext cx="3381154"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smtClean="0">
                <a:solidFill>
                  <a:srgbClr val="95B3D7"/>
                </a:solidFill>
                <a:latin typeface="Museo 300" pitchFamily="50" charset="0"/>
                <a:cs typeface="Museo 300 Regular"/>
              </a:rPr>
              <a:t>Effective.</a:t>
            </a:r>
            <a:endParaRPr lang="en-US" sz="4400" cap="none" dirty="0">
              <a:solidFill>
                <a:srgbClr val="95B3D7"/>
              </a:solidFill>
              <a:latin typeface="Museo 300" pitchFamily="50" charset="0"/>
              <a:cs typeface="Museo 300 Regular"/>
            </a:endParaRPr>
          </a:p>
        </p:txBody>
      </p:sp>
      <p:sp>
        <p:nvSpPr>
          <p:cNvPr id="5" name="Title 3"/>
          <p:cNvSpPr txBox="1">
            <a:spLocks/>
          </p:cNvSpPr>
          <p:nvPr/>
        </p:nvSpPr>
        <p:spPr>
          <a:xfrm>
            <a:off x="5843346" y="5364167"/>
            <a:ext cx="3364221"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smtClean="0">
                <a:solidFill>
                  <a:schemeClr val="accent3">
                    <a:lumMod val="60000"/>
                    <a:lumOff val="40000"/>
                  </a:schemeClr>
                </a:solidFill>
                <a:latin typeface="Museo 300" pitchFamily="50" charset="0"/>
                <a:cs typeface="Museo 300 Regular"/>
              </a:rPr>
              <a:t>Intuitive.</a:t>
            </a:r>
            <a:endParaRPr lang="en-US" sz="4400" cap="none" dirty="0">
              <a:solidFill>
                <a:schemeClr val="accent3">
                  <a:lumMod val="60000"/>
                  <a:lumOff val="40000"/>
                </a:schemeClr>
              </a:solidFill>
              <a:latin typeface="Museo 300" pitchFamily="50" charset="0"/>
              <a:cs typeface="Museo 300 Regular"/>
            </a:endParaRPr>
          </a:p>
        </p:txBody>
      </p:sp>
      <p:sp>
        <p:nvSpPr>
          <p:cNvPr id="6" name="Title 3"/>
          <p:cNvSpPr txBox="1">
            <a:spLocks/>
          </p:cNvSpPr>
          <p:nvPr/>
        </p:nvSpPr>
        <p:spPr>
          <a:xfrm>
            <a:off x="389461" y="5364167"/>
            <a:ext cx="2694836" cy="758342"/>
          </a:xfrm>
          <a:prstGeom prst="rect">
            <a:avLst/>
          </a:prstGeom>
          <a:noFill/>
          <a:ln>
            <a:noFill/>
          </a:ln>
        </p:spPr>
        <p:txBody>
          <a:bodyPr vert="horz" lIns="91440" tIns="45720" rIns="91440" bIns="45720" rtlCol="0" anchor="t">
            <a:noAutofit/>
          </a:bodyPr>
          <a:lstStyle>
            <a:lvl1pPr algn="l" defTabSz="457200" rtl="0" eaLnBrk="1" latinLnBrk="0" hangingPunct="1">
              <a:spcBef>
                <a:spcPct val="0"/>
              </a:spcBef>
              <a:buNone/>
              <a:defRPr sz="4000" b="1" i="0" kern="1200" cap="all">
                <a:solidFill>
                  <a:srgbClr val="FFFFFF"/>
                </a:solidFill>
                <a:latin typeface="Audiowide"/>
                <a:ea typeface="+mj-ea"/>
                <a:cs typeface="Audiowide"/>
              </a:defRPr>
            </a:lvl1pPr>
          </a:lstStyle>
          <a:p>
            <a:pPr algn="ctr"/>
            <a:r>
              <a:rPr lang="en-US" sz="4400" cap="none" dirty="0" smtClean="0">
                <a:solidFill>
                  <a:schemeClr val="accent6">
                    <a:lumMod val="60000"/>
                    <a:lumOff val="40000"/>
                  </a:schemeClr>
                </a:solidFill>
                <a:latin typeface="Museo 300" pitchFamily="50" charset="0"/>
                <a:cs typeface="Museo 300 Regular"/>
              </a:rPr>
              <a:t>Efficient.</a:t>
            </a:r>
            <a:endParaRPr lang="en-US" sz="4400" cap="none" dirty="0">
              <a:solidFill>
                <a:schemeClr val="accent6">
                  <a:lumMod val="60000"/>
                  <a:lumOff val="40000"/>
                </a:schemeClr>
              </a:solidFill>
              <a:latin typeface="Museo 300" pitchFamily="50" charset="0"/>
              <a:cs typeface="Museo 300 Regular"/>
            </a:endParaRPr>
          </a:p>
        </p:txBody>
      </p:sp>
    </p:spTree>
    <p:extLst>
      <p:ext uri="{BB962C8B-B14F-4D97-AF65-F5344CB8AC3E}">
        <p14:creationId xmlns:p14="http://schemas.microsoft.com/office/powerpoint/2010/main" val="419365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200"/>
                            </p:stCondLst>
                            <p:childTnLst>
                              <p:par>
                                <p:cTn id="13" presetID="10" presetClass="entr" presetSubtype="0" fill="hold" grpId="0" nodeType="after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to the Future...</a:t>
            </a:r>
            <a:endParaRPr lang="en-US" dirty="0"/>
          </a:p>
        </p:txBody>
      </p:sp>
      <p:sp>
        <p:nvSpPr>
          <p:cNvPr id="3" name="Content Placeholder 2"/>
          <p:cNvSpPr>
            <a:spLocks noGrp="1"/>
          </p:cNvSpPr>
          <p:nvPr>
            <p:ph idx="1"/>
          </p:nvPr>
        </p:nvSpPr>
        <p:spPr/>
        <p:txBody>
          <a:bodyPr/>
          <a:lstStyle/>
          <a:p>
            <a:r>
              <a:rPr lang="en-US" dirty="0" smtClean="0"/>
              <a:t>Improving the </a:t>
            </a:r>
            <a:r>
              <a:rPr lang="en-US" dirty="0" smtClean="0">
                <a:solidFill>
                  <a:schemeClr val="accent1">
                    <a:lumMod val="60000"/>
                    <a:lumOff val="40000"/>
                  </a:schemeClr>
                </a:solidFill>
              </a:rPr>
              <a:t>Input Methods</a:t>
            </a:r>
          </a:p>
          <a:p>
            <a:pPr lvl="1"/>
            <a:r>
              <a:rPr lang="en-US" dirty="0" smtClean="0"/>
              <a:t>Sound input over physical input</a:t>
            </a:r>
          </a:p>
          <a:p>
            <a:r>
              <a:rPr lang="en-US" dirty="0" smtClean="0"/>
              <a:t>Improving </a:t>
            </a:r>
            <a:r>
              <a:rPr lang="en-US" dirty="0" smtClean="0">
                <a:solidFill>
                  <a:schemeClr val="accent2">
                    <a:lumMod val="60000"/>
                    <a:lumOff val="40000"/>
                  </a:schemeClr>
                </a:solidFill>
              </a:rPr>
              <a:t>Accuracy</a:t>
            </a:r>
          </a:p>
          <a:p>
            <a:pPr lvl="1"/>
            <a:r>
              <a:rPr lang="en-US" dirty="0" smtClean="0"/>
              <a:t>Head </a:t>
            </a:r>
            <a:r>
              <a:rPr lang="en-US" dirty="0"/>
              <a:t>tracking to mitigate </a:t>
            </a:r>
            <a:r>
              <a:rPr lang="en-US" dirty="0" smtClean="0"/>
              <a:t>precision</a:t>
            </a:r>
          </a:p>
          <a:p>
            <a:r>
              <a:rPr lang="en-US" dirty="0" smtClean="0"/>
              <a:t>Improve </a:t>
            </a:r>
            <a:r>
              <a:rPr lang="en-US" dirty="0" smtClean="0">
                <a:solidFill>
                  <a:srgbClr val="92D050"/>
                </a:solidFill>
              </a:rPr>
              <a:t>Interface</a:t>
            </a:r>
          </a:p>
          <a:p>
            <a:r>
              <a:rPr lang="en-US" dirty="0" smtClean="0"/>
              <a:t>Further </a:t>
            </a:r>
            <a:r>
              <a:rPr lang="en-US" dirty="0" smtClean="0">
                <a:solidFill>
                  <a:schemeClr val="accent6">
                    <a:lumMod val="60000"/>
                    <a:lumOff val="40000"/>
                  </a:schemeClr>
                </a:solidFill>
              </a:rPr>
              <a:t>Research</a:t>
            </a:r>
            <a:endParaRPr lang="en-US" dirty="0">
              <a:solidFill>
                <a:schemeClr val="accent6">
                  <a:lumMod val="60000"/>
                  <a:lumOff val="40000"/>
                </a:schemeClr>
              </a:solidFill>
            </a:endParaRPr>
          </a:p>
          <a:p>
            <a:pPr lvl="1"/>
            <a:r>
              <a:rPr lang="en-US" dirty="0" smtClean="0"/>
              <a:t>Suitability of certain tasks for eye-tracking</a:t>
            </a:r>
            <a:endParaRPr lang="en-US" dirty="0"/>
          </a:p>
        </p:txBody>
      </p:sp>
    </p:spTree>
    <p:extLst>
      <p:ext uri="{BB962C8B-B14F-4D97-AF65-F5344CB8AC3E}">
        <p14:creationId xmlns:p14="http://schemas.microsoft.com/office/powerpoint/2010/main" val="3950619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6943" y="345832"/>
            <a:ext cx="9309099" cy="6434016"/>
            <a:chOff x="49824" y="423984"/>
            <a:chExt cx="9055100" cy="6121400"/>
          </a:xfrm>
        </p:grpSpPr>
        <p:pic>
          <p:nvPicPr>
            <p:cNvPr id="8" name="Picture 7" descr="TE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4" y="423984"/>
              <a:ext cx="9055100" cy="6121400"/>
            </a:xfrm>
            <a:prstGeom prst="rect">
              <a:avLst/>
            </a:prstGeom>
            <a:ln>
              <a:noFill/>
            </a:ln>
            <a:effectLst>
              <a:softEdge rad="112500"/>
            </a:effectLst>
          </p:spPr>
        </p:pic>
        <p:sp>
          <p:nvSpPr>
            <p:cNvPr id="9" name="Rectangle 8"/>
            <p:cNvSpPr/>
            <p:nvPr/>
          </p:nvSpPr>
          <p:spPr>
            <a:xfrm>
              <a:off x="2837488" y="2928258"/>
              <a:ext cx="4367813" cy="878467"/>
            </a:xfrm>
            <a:prstGeom prst="rect">
              <a:avLst/>
            </a:prstGeom>
            <a:noFill/>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rPr>
                <a:t>Thank You!</a:t>
              </a:r>
              <a:endParaRPr lang="en-US" sz="5400" cap="none" spc="0" dirty="0">
                <a:ln w="12700">
                  <a:solidFill>
                    <a:schemeClr val="tx2">
                      <a:satMod val="155000"/>
                    </a:schemeClr>
                  </a:solidFill>
                  <a:prstDash val="solid"/>
                </a:ln>
                <a:solidFill>
                  <a:schemeClr val="bg2">
                    <a:tint val="85000"/>
                    <a:satMod val="155000"/>
                  </a:schemeClr>
                </a:solidFill>
                <a:effectLst>
                  <a:glow rad="101600">
                    <a:schemeClr val="bg1">
                      <a:alpha val="9000"/>
                    </a:schemeClr>
                  </a:glow>
                  <a:outerShdw blurRad="41275" dist="20320" dir="1800000" algn="tl" rotWithShape="0">
                    <a:srgbClr val="000000">
                      <a:alpha val="40000"/>
                    </a:srgbClr>
                  </a:outerShdw>
                </a:effectLst>
                <a:latin typeface="Audiowide" pitchFamily="2"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3139508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sz="6000" b="1" dirty="0" smtClean="0"/>
              <a:t>Objectives</a:t>
            </a:r>
            <a:endParaRPr lang="en-US" sz="6000" b="1" dirty="0"/>
          </a:p>
        </p:txBody>
      </p:sp>
      <p:pic>
        <p:nvPicPr>
          <p:cNvPr id="5" name="Picture 4" descr="applications_ii.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251570" y="2488697"/>
            <a:ext cx="4669692" cy="4669692"/>
          </a:xfrm>
          <a:prstGeom prst="rect">
            <a:avLst/>
          </a:prstGeom>
        </p:spPr>
      </p:pic>
      <p:pic>
        <p:nvPicPr>
          <p:cNvPr id="6" name="Picture 5" descr="research-ico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7200" y="1671638"/>
            <a:ext cx="3352800" cy="4079982"/>
          </a:xfrm>
          <a:prstGeom prst="rect">
            <a:avLst/>
          </a:prstGeom>
        </p:spPr>
      </p:pic>
      <p:sp>
        <p:nvSpPr>
          <p:cNvPr id="7" name="TextBox 6"/>
          <p:cNvSpPr txBox="1"/>
          <p:nvPr/>
        </p:nvSpPr>
        <p:spPr>
          <a:xfrm>
            <a:off x="1510882" y="4735619"/>
            <a:ext cx="1326722" cy="769441"/>
          </a:xfrm>
          <a:prstGeom prst="rect">
            <a:avLst/>
          </a:prstGeom>
          <a:noFill/>
        </p:spPr>
        <p:txBody>
          <a:bodyPr wrap="none" rtlCol="0">
            <a:spAutoFit/>
          </a:bodyPr>
          <a:lstStyle/>
          <a:p>
            <a:r>
              <a:rPr lang="en-US" sz="4400" dirty="0" smtClean="0">
                <a:solidFill>
                  <a:schemeClr val="bg1"/>
                </a:solidFill>
                <a:effectLst>
                  <a:glow rad="203200">
                    <a:schemeClr val="bg1">
                      <a:alpha val="32000"/>
                    </a:schemeClr>
                  </a:glow>
                </a:effectLst>
                <a:latin typeface="Museo 300 Regular"/>
                <a:cs typeface="Museo 300 Regular"/>
              </a:rPr>
              <a:t>DSO</a:t>
            </a:r>
            <a:endParaRPr lang="en-US" sz="4400" dirty="0">
              <a:solidFill>
                <a:schemeClr val="bg1"/>
              </a:solidFill>
              <a:effectLst>
                <a:glow rad="203200">
                  <a:schemeClr val="bg1">
                    <a:alpha val="32000"/>
                  </a:schemeClr>
                </a:glow>
              </a:effectLst>
              <a:latin typeface="Museo 300 Regular"/>
              <a:cs typeface="Museo 300 Regular"/>
            </a:endParaRPr>
          </a:p>
        </p:txBody>
      </p:sp>
    </p:spTree>
    <p:extLst>
      <p:ext uri="{BB962C8B-B14F-4D97-AF65-F5344CB8AC3E}">
        <p14:creationId xmlns:p14="http://schemas.microsoft.com/office/powerpoint/2010/main" val="247654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Audience</a:t>
            </a:r>
            <a:endParaRPr lang="en-US" dirty="0"/>
          </a:p>
        </p:txBody>
      </p:sp>
      <p:sp>
        <p:nvSpPr>
          <p:cNvPr id="3" name="Content Placeholder 2"/>
          <p:cNvSpPr>
            <a:spLocks noGrp="1"/>
          </p:cNvSpPr>
          <p:nvPr>
            <p:ph idx="1"/>
          </p:nvPr>
        </p:nvSpPr>
        <p:spPr/>
        <p:txBody>
          <a:bodyPr>
            <a:normAutofit/>
          </a:bodyPr>
          <a:lstStyle/>
          <a:p>
            <a:pPr marL="0" indent="0">
              <a:buNone/>
            </a:pPr>
            <a:endParaRPr lang="en-US" sz="1100" dirty="0" smtClean="0"/>
          </a:p>
          <a:p>
            <a:r>
              <a:rPr lang="en-US" sz="4800" dirty="0" smtClean="0"/>
              <a:t>Physically Disabled</a:t>
            </a:r>
          </a:p>
          <a:p>
            <a:r>
              <a:rPr lang="en-US" sz="4800" dirty="0" smtClean="0"/>
              <a:t>General Public</a:t>
            </a:r>
          </a:p>
          <a:p>
            <a:pPr marL="0" indent="0">
              <a:buNone/>
            </a:pPr>
            <a:endParaRPr lang="en-US" sz="4800" dirty="0"/>
          </a:p>
        </p:txBody>
      </p:sp>
      <p:pic>
        <p:nvPicPr>
          <p:cNvPr id="4" name="Picture 3"/>
          <p:cNvPicPr>
            <a:picLocks noChangeAspect="1"/>
          </p:cNvPicPr>
          <p:nvPr/>
        </p:nvPicPr>
        <p:blipFill>
          <a:blip r:embed="rId2">
            <a:alphaModFix amt="56000"/>
          </a:blip>
          <a:stretch>
            <a:fillRect/>
          </a:stretch>
        </p:blipFill>
        <p:spPr>
          <a:xfrm>
            <a:off x="3360615" y="3623866"/>
            <a:ext cx="5138614" cy="2843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7738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smtClean="0"/>
              <a:t>Why I-Focus?</a:t>
            </a:r>
            <a:endParaRPr lang="en-US" sz="4800" dirty="0"/>
          </a:p>
        </p:txBody>
      </p:sp>
      <p:pic>
        <p:nvPicPr>
          <p:cNvPr id="6" name="Picture 5" descr="Picture_Person_Hard_at_Work_at_a_Computer_Typing_at_the_Keyboard_and_Using_the_Mouse_in_an_Office_Environment_in_This_Stock_Photo_110812-130548-392001.jpg"/>
          <p:cNvPicPr>
            <a:picLocks noChangeAspect="1"/>
          </p:cNvPicPr>
          <p:nvPr/>
        </p:nvPicPr>
        <p:blipFill rotWithShape="1">
          <a:blip r:embed="rId3">
            <a:extLst>
              <a:ext uri="{28A0092B-C50C-407E-A947-70E740481C1C}">
                <a14:useLocalDpi xmlns:a14="http://schemas.microsoft.com/office/drawing/2010/main" val="0"/>
              </a:ext>
            </a:extLst>
          </a:blip>
          <a:srcRect b="6274"/>
          <a:stretch/>
        </p:blipFill>
        <p:spPr>
          <a:xfrm>
            <a:off x="173417" y="1633537"/>
            <a:ext cx="6071655" cy="4872119"/>
          </a:xfrm>
          <a:prstGeom prst="rect">
            <a:avLst/>
          </a:prstGeom>
          <a:ln>
            <a:noFill/>
          </a:ln>
          <a:effectLst>
            <a:softEdge rad="330200"/>
          </a:effectLst>
        </p:spPr>
      </p:pic>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0644"/>
          <a:stretch/>
        </p:blipFill>
        <p:spPr>
          <a:xfrm>
            <a:off x="6088768" y="1672612"/>
            <a:ext cx="2996618" cy="2231637"/>
          </a:xfrm>
          <a:prstGeom prst="rect">
            <a:avLst/>
          </a:prstGeom>
          <a:ln>
            <a:noFill/>
          </a:ln>
          <a:effectLst>
            <a:softEdge rad="254000"/>
          </a:effectLst>
        </p:spPr>
      </p:pic>
      <p:pic>
        <p:nvPicPr>
          <p:cNvPr id="3" name="Picture 2" descr="imgres.jpg"/>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6124469" y="3728403"/>
            <a:ext cx="2960917" cy="2960917"/>
          </a:xfrm>
          <a:prstGeom prst="rect">
            <a:avLst/>
          </a:prstGeom>
          <a:ln>
            <a:noFill/>
          </a:ln>
          <a:effectLst>
            <a:softEdge rad="469900"/>
          </a:effectLst>
        </p:spPr>
      </p:pic>
      <p:pic>
        <p:nvPicPr>
          <p:cNvPr id="8" name="Picture 7" descr="Eye logo.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55273" y="5945871"/>
            <a:ext cx="1005869" cy="1005869"/>
          </a:xfrm>
          <a:prstGeom prst="rect">
            <a:avLst/>
          </a:prstGeom>
        </p:spPr>
      </p:pic>
    </p:spTree>
    <p:extLst>
      <p:ext uri="{BB962C8B-B14F-4D97-AF65-F5344CB8AC3E}">
        <p14:creationId xmlns:p14="http://schemas.microsoft.com/office/powerpoint/2010/main" val="1830767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37863140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graphicFrame>
        <p:nvGraphicFramePr>
          <p:cNvPr id="5" name="Diagram 4"/>
          <p:cNvGraphicFramePr/>
          <p:nvPr>
            <p:extLst>
              <p:ext uri="{D42A27DB-BD31-4B8C-83A1-F6EECF244321}">
                <p14:modId xmlns:p14="http://schemas.microsoft.com/office/powerpoint/2010/main" val="2236292608"/>
              </p:ext>
            </p:extLst>
          </p:nvPr>
        </p:nvGraphicFramePr>
        <p:xfrm>
          <a:off x="508000" y="1824182"/>
          <a:ext cx="8243454" cy="4410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p:cNvGrpSpPr/>
          <p:nvPr/>
        </p:nvGrpSpPr>
        <p:grpSpPr>
          <a:xfrm rot="10800000">
            <a:off x="642189" y="2846688"/>
            <a:ext cx="860020" cy="2426106"/>
            <a:chOff x="6146914" y="1003357"/>
            <a:chExt cx="860020" cy="860020"/>
          </a:xfrm>
        </p:grpSpPr>
        <p:sp>
          <p:nvSpPr>
            <p:cNvPr id="6" name="Down Arrow 5"/>
            <p:cNvSpPr/>
            <p:nvPr/>
          </p:nvSpPr>
          <p:spPr>
            <a:xfrm>
              <a:off x="6146914" y="1003357"/>
              <a:ext cx="860020" cy="860020"/>
            </a:xfrm>
            <a:prstGeom prst="downArrow">
              <a:avLst>
                <a:gd name="adj1" fmla="val 55000"/>
                <a:gd name="adj2" fmla="val 45000"/>
              </a:avLst>
            </a:prstGeom>
            <a:solidFill>
              <a:srgbClr val="E8D0D0">
                <a:alpha val="90000"/>
              </a:srgbClr>
            </a:solidFill>
            <a:ln>
              <a:no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7" name="Down Arrow 4"/>
            <p:cNvSpPr/>
            <p:nvPr/>
          </p:nvSpPr>
          <p:spPr>
            <a:xfrm>
              <a:off x="6340418" y="1003357"/>
              <a:ext cx="473012" cy="647165"/>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useo 300" pitchFamily="50" charset="0"/>
                <a:cs typeface="Museo 300 Regular"/>
              </a:endParaRPr>
            </a:p>
          </p:txBody>
        </p:sp>
      </p:grpSp>
      <p:sp>
        <p:nvSpPr>
          <p:cNvPr id="2" name="Rectangle 1"/>
          <p:cNvSpPr/>
          <p:nvPr/>
        </p:nvSpPr>
        <p:spPr>
          <a:xfrm>
            <a:off x="835693" y="5272794"/>
            <a:ext cx="915184" cy="481093"/>
          </a:xfrm>
          <a:prstGeom prst="rect">
            <a:avLst/>
          </a:prstGeom>
          <a:solidFill>
            <a:srgbClr val="E8D0D0">
              <a:alpha val="8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useo 300" pitchFamily="50" charset="0"/>
            </a:endParaRPr>
          </a:p>
        </p:txBody>
      </p:sp>
    </p:spTree>
    <p:extLst>
      <p:ext uri="{BB962C8B-B14F-4D97-AF65-F5344CB8AC3E}">
        <p14:creationId xmlns:p14="http://schemas.microsoft.com/office/powerpoint/2010/main" val="142529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graphicEl>
                                              <a:dgm id="{D95A61E2-98A2-9741-A22B-982B0475DBB9}"/>
                                            </p:graphicEl>
                                          </p:spTgt>
                                        </p:tgtEl>
                                        <p:attrNameLst>
                                          <p:attrName>style.visibility</p:attrName>
                                        </p:attrNameLst>
                                      </p:cBhvr>
                                      <p:to>
                                        <p:strVal val="visible"/>
                                      </p:to>
                                    </p:set>
                                    <p:animEffect transition="in" filter="fade">
                                      <p:cBhvr>
                                        <p:cTn id="7" dur="1000"/>
                                        <p:tgtEl>
                                          <p:spTgt spid="5">
                                            <p:graphicEl>
                                              <a:dgm id="{D95A61E2-98A2-9741-A22B-982B0475DBB9}"/>
                                            </p:graphicEl>
                                          </p:spTgt>
                                        </p:tgtEl>
                                      </p:cBhvr>
                                    </p:animEffect>
                                    <p:anim calcmode="lin" valueType="num">
                                      <p:cBhvr>
                                        <p:cTn id="8" dur="1000" fill="hold"/>
                                        <p:tgtEl>
                                          <p:spTgt spid="5">
                                            <p:graphicEl>
                                              <a:dgm id="{D95A61E2-98A2-9741-A22B-982B0475DBB9}"/>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95A61E2-98A2-9741-A22B-982B0475DBB9}"/>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graphicEl>
                                              <a:dgm id="{028DD15C-188F-6748-B3A9-58FAC3A8979B}"/>
                                            </p:graphicEl>
                                          </p:spTgt>
                                        </p:tgtEl>
                                        <p:attrNameLst>
                                          <p:attrName>style.visibility</p:attrName>
                                        </p:attrNameLst>
                                      </p:cBhvr>
                                      <p:to>
                                        <p:strVal val="visible"/>
                                      </p:to>
                                    </p:set>
                                    <p:animEffect transition="in" filter="fade">
                                      <p:cBhvr>
                                        <p:cTn id="13" dur="1000"/>
                                        <p:tgtEl>
                                          <p:spTgt spid="5">
                                            <p:graphicEl>
                                              <a:dgm id="{028DD15C-188F-6748-B3A9-58FAC3A8979B}"/>
                                            </p:graphicEl>
                                          </p:spTgt>
                                        </p:tgtEl>
                                      </p:cBhvr>
                                    </p:animEffect>
                                    <p:anim calcmode="lin" valueType="num">
                                      <p:cBhvr>
                                        <p:cTn id="14" dur="1000" fill="hold"/>
                                        <p:tgtEl>
                                          <p:spTgt spid="5">
                                            <p:graphicEl>
                                              <a:dgm id="{028DD15C-188F-6748-B3A9-58FAC3A8979B}"/>
                                            </p:graphicEl>
                                          </p:spTgt>
                                        </p:tgtEl>
                                        <p:attrNameLst>
                                          <p:attrName>ppt_x</p:attrName>
                                        </p:attrNameLst>
                                      </p:cBhvr>
                                      <p:tavLst>
                                        <p:tav tm="0">
                                          <p:val>
                                            <p:strVal val="#ppt_x"/>
                                          </p:val>
                                        </p:tav>
                                        <p:tav tm="100000">
                                          <p:val>
                                            <p:strVal val="#ppt_x"/>
                                          </p:val>
                                        </p:tav>
                                      </p:tavLst>
                                    </p:anim>
                                    <p:anim calcmode="lin" valueType="num">
                                      <p:cBhvr>
                                        <p:cTn id="15" dur="1000" fill="hold"/>
                                        <p:tgtEl>
                                          <p:spTgt spid="5">
                                            <p:graphicEl>
                                              <a:dgm id="{028DD15C-188F-6748-B3A9-58FAC3A8979B}"/>
                                            </p:graphic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
                                            <p:graphicEl>
                                              <a:dgm id="{E9A339B0-32CE-EB47-A0DA-DD0FD810B22E}"/>
                                            </p:graphicEl>
                                          </p:spTgt>
                                        </p:tgtEl>
                                        <p:attrNameLst>
                                          <p:attrName>style.visibility</p:attrName>
                                        </p:attrNameLst>
                                      </p:cBhvr>
                                      <p:to>
                                        <p:strVal val="visible"/>
                                      </p:to>
                                    </p:set>
                                    <p:animEffect transition="in" filter="fade">
                                      <p:cBhvr>
                                        <p:cTn id="18" dur="1000"/>
                                        <p:tgtEl>
                                          <p:spTgt spid="5">
                                            <p:graphicEl>
                                              <a:dgm id="{E9A339B0-32CE-EB47-A0DA-DD0FD810B22E}"/>
                                            </p:graphicEl>
                                          </p:spTgt>
                                        </p:tgtEl>
                                      </p:cBhvr>
                                    </p:animEffect>
                                    <p:anim calcmode="lin" valueType="num">
                                      <p:cBhvr>
                                        <p:cTn id="19" dur="1000" fill="hold"/>
                                        <p:tgtEl>
                                          <p:spTgt spid="5">
                                            <p:graphicEl>
                                              <a:dgm id="{E9A339B0-32CE-EB47-A0DA-DD0FD810B22E}"/>
                                            </p:graphicEl>
                                          </p:spTgt>
                                        </p:tgtEl>
                                        <p:attrNameLst>
                                          <p:attrName>ppt_x</p:attrName>
                                        </p:attrNameLst>
                                      </p:cBhvr>
                                      <p:tavLst>
                                        <p:tav tm="0">
                                          <p:val>
                                            <p:strVal val="#ppt_x"/>
                                          </p:val>
                                        </p:tav>
                                        <p:tav tm="100000">
                                          <p:val>
                                            <p:strVal val="#ppt_x"/>
                                          </p:val>
                                        </p:tav>
                                      </p:tavLst>
                                    </p:anim>
                                    <p:anim calcmode="lin" valueType="num">
                                      <p:cBhvr>
                                        <p:cTn id="20" dur="1000" fill="hold"/>
                                        <p:tgtEl>
                                          <p:spTgt spid="5">
                                            <p:graphicEl>
                                              <a:dgm id="{E9A339B0-32CE-EB47-A0DA-DD0FD810B22E}"/>
                                            </p:graphic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5">
                                            <p:graphicEl>
                                              <a:dgm id="{1793CADA-BD84-EF4D-A97B-90471112AB28}"/>
                                            </p:graphicEl>
                                          </p:spTgt>
                                        </p:tgtEl>
                                        <p:attrNameLst>
                                          <p:attrName>style.visibility</p:attrName>
                                        </p:attrNameLst>
                                      </p:cBhvr>
                                      <p:to>
                                        <p:strVal val="visible"/>
                                      </p:to>
                                    </p:set>
                                    <p:animEffect transition="in" filter="fade">
                                      <p:cBhvr>
                                        <p:cTn id="24" dur="1000"/>
                                        <p:tgtEl>
                                          <p:spTgt spid="5">
                                            <p:graphicEl>
                                              <a:dgm id="{1793CADA-BD84-EF4D-A97B-90471112AB28}"/>
                                            </p:graphicEl>
                                          </p:spTgt>
                                        </p:tgtEl>
                                      </p:cBhvr>
                                    </p:animEffect>
                                    <p:anim calcmode="lin" valueType="num">
                                      <p:cBhvr>
                                        <p:cTn id="25" dur="1000" fill="hold"/>
                                        <p:tgtEl>
                                          <p:spTgt spid="5">
                                            <p:graphicEl>
                                              <a:dgm id="{1793CADA-BD84-EF4D-A97B-90471112AB28}"/>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1793CADA-BD84-EF4D-A97B-90471112AB28}"/>
                                            </p:graphicEl>
                                          </p:spTgt>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
                                            <p:graphicEl>
                                              <a:dgm id="{74DC26C3-092D-8844-8C1B-97489C4FAC6B}"/>
                                            </p:graphicEl>
                                          </p:spTgt>
                                        </p:tgtEl>
                                        <p:attrNameLst>
                                          <p:attrName>style.visibility</p:attrName>
                                        </p:attrNameLst>
                                      </p:cBhvr>
                                      <p:to>
                                        <p:strVal val="visible"/>
                                      </p:to>
                                    </p:set>
                                    <p:animEffect transition="in" filter="fade">
                                      <p:cBhvr>
                                        <p:cTn id="29" dur="1000"/>
                                        <p:tgtEl>
                                          <p:spTgt spid="5">
                                            <p:graphicEl>
                                              <a:dgm id="{74DC26C3-092D-8844-8C1B-97489C4FAC6B}"/>
                                            </p:graphicEl>
                                          </p:spTgt>
                                        </p:tgtEl>
                                      </p:cBhvr>
                                    </p:animEffect>
                                    <p:anim calcmode="lin" valueType="num">
                                      <p:cBhvr>
                                        <p:cTn id="30" dur="1000" fill="hold"/>
                                        <p:tgtEl>
                                          <p:spTgt spid="5">
                                            <p:graphicEl>
                                              <a:dgm id="{74DC26C3-092D-8844-8C1B-97489C4FAC6B}"/>
                                            </p:graphicEl>
                                          </p:spTgt>
                                        </p:tgtEl>
                                        <p:attrNameLst>
                                          <p:attrName>ppt_x</p:attrName>
                                        </p:attrNameLst>
                                      </p:cBhvr>
                                      <p:tavLst>
                                        <p:tav tm="0">
                                          <p:val>
                                            <p:strVal val="#ppt_x"/>
                                          </p:val>
                                        </p:tav>
                                        <p:tav tm="100000">
                                          <p:val>
                                            <p:strVal val="#ppt_x"/>
                                          </p:val>
                                        </p:tav>
                                      </p:tavLst>
                                    </p:anim>
                                    <p:anim calcmode="lin" valueType="num">
                                      <p:cBhvr>
                                        <p:cTn id="31" dur="1000" fill="hold"/>
                                        <p:tgtEl>
                                          <p:spTgt spid="5">
                                            <p:graphicEl>
                                              <a:dgm id="{74DC26C3-092D-8844-8C1B-97489C4FAC6B}"/>
                                            </p:graphicEl>
                                          </p:spTgt>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SG" dirty="0"/>
          </a:p>
        </p:txBody>
      </p:sp>
      <p:sp>
        <p:nvSpPr>
          <p:cNvPr id="5" name="Rounded Rectangle 4"/>
          <p:cNvSpPr/>
          <p:nvPr/>
        </p:nvSpPr>
        <p:spPr>
          <a:xfrm>
            <a:off x="126847" y="2880733"/>
            <a:ext cx="2639337" cy="8564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solidFill>
                  <a:srgbClr val="EEECE1"/>
                </a:solidFill>
                <a:latin typeface="Museo 500" pitchFamily="50" charset="0"/>
                <a:cs typeface="Museo 700 Regular"/>
              </a:rPr>
              <a:t>Prelim</a:t>
            </a:r>
            <a:endParaRPr lang="en-US" sz="2800" dirty="0">
              <a:solidFill>
                <a:srgbClr val="EEECE1"/>
              </a:solidFill>
              <a:latin typeface="Museo 500" pitchFamily="50" charset="0"/>
              <a:cs typeface="Museo 700 Regular"/>
            </a:endParaRPr>
          </a:p>
        </p:txBody>
      </p:sp>
      <p:sp>
        <p:nvSpPr>
          <p:cNvPr id="6" name="Rounded Rectangle 5"/>
          <p:cNvSpPr/>
          <p:nvPr/>
        </p:nvSpPr>
        <p:spPr>
          <a:xfrm>
            <a:off x="3069508" y="2880733"/>
            <a:ext cx="2639337" cy="856448"/>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rgbClr val="EEECE1"/>
                </a:solidFill>
                <a:latin typeface="Museo 500" pitchFamily="50" charset="0"/>
                <a:cs typeface="Museo 700 Regular"/>
              </a:rPr>
              <a:t>Semis</a:t>
            </a:r>
            <a:endParaRPr lang="en-US" sz="2800" dirty="0">
              <a:solidFill>
                <a:srgbClr val="EEECE1"/>
              </a:solidFill>
              <a:latin typeface="Museo 500" pitchFamily="50" charset="0"/>
              <a:cs typeface="Museo 700 Regular"/>
            </a:endParaRPr>
          </a:p>
        </p:txBody>
      </p:sp>
      <p:sp>
        <p:nvSpPr>
          <p:cNvPr id="7" name="Rounded Rectangle 6"/>
          <p:cNvSpPr/>
          <p:nvPr/>
        </p:nvSpPr>
        <p:spPr>
          <a:xfrm>
            <a:off x="5998243" y="2880733"/>
            <a:ext cx="2639337" cy="856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EEECE1"/>
                </a:solidFill>
                <a:latin typeface="Museo 500" pitchFamily="50" charset="0"/>
                <a:cs typeface="Museo 700 Regular"/>
              </a:rPr>
              <a:t>Finals</a:t>
            </a:r>
            <a:endParaRPr lang="en-US" sz="2800" dirty="0">
              <a:solidFill>
                <a:srgbClr val="EEECE1"/>
              </a:solidFill>
              <a:latin typeface="Museo 500" pitchFamily="50" charset="0"/>
              <a:cs typeface="Museo 700 Regular"/>
            </a:endParaRPr>
          </a:p>
        </p:txBody>
      </p:sp>
      <p:sp>
        <p:nvSpPr>
          <p:cNvPr id="8" name="Rounded Rectangle 7"/>
          <p:cNvSpPr/>
          <p:nvPr/>
        </p:nvSpPr>
        <p:spPr>
          <a:xfrm>
            <a:off x="2826870" y="2880733"/>
            <a:ext cx="180968" cy="856448"/>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300" pitchFamily="50" charset="0"/>
              <a:cs typeface="Museo 500 Regular"/>
            </a:endParaRPr>
          </a:p>
        </p:txBody>
      </p:sp>
      <p:sp>
        <p:nvSpPr>
          <p:cNvPr id="9" name="Rounded Rectangle 8"/>
          <p:cNvSpPr/>
          <p:nvPr/>
        </p:nvSpPr>
        <p:spPr>
          <a:xfrm>
            <a:off x="5766841" y="2880097"/>
            <a:ext cx="180968" cy="856448"/>
          </a:xfrm>
          <a:prstGeom prst="roundRect">
            <a:avLst/>
          </a:prstGeom>
          <a:solidFill>
            <a:schemeClr val="accent2"/>
          </a:solidFill>
          <a:ln>
            <a:noFill/>
          </a:ln>
          <a:effectLst>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300" pitchFamily="50" charset="0"/>
              <a:cs typeface="Museo 500 Regular"/>
            </a:endParaRPr>
          </a:p>
        </p:txBody>
      </p:sp>
      <p:sp>
        <p:nvSpPr>
          <p:cNvPr id="10" name="Rounded Rectangle 9"/>
          <p:cNvSpPr/>
          <p:nvPr/>
        </p:nvSpPr>
        <p:spPr>
          <a:xfrm>
            <a:off x="8704645" y="2895932"/>
            <a:ext cx="180968" cy="856448"/>
          </a:xfrm>
          <a:prstGeom prst="round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700" dirty="0">
              <a:solidFill>
                <a:srgbClr val="EEECE1"/>
              </a:solidFill>
              <a:latin typeface="Museo 300" pitchFamily="50" charset="0"/>
              <a:cs typeface="Museo 500 Regular"/>
            </a:endParaRPr>
          </a:p>
        </p:txBody>
      </p:sp>
      <p:sp>
        <p:nvSpPr>
          <p:cNvPr id="11" name="TextBox 10"/>
          <p:cNvSpPr txBox="1"/>
          <p:nvPr/>
        </p:nvSpPr>
        <p:spPr>
          <a:xfrm>
            <a:off x="2176076" y="2071676"/>
            <a:ext cx="1505732" cy="646331"/>
          </a:xfrm>
          <a:prstGeom prst="rect">
            <a:avLst/>
          </a:prstGeom>
          <a:noFill/>
        </p:spPr>
        <p:txBody>
          <a:bodyPr wrap="none" rtlCol="0">
            <a:spAutoFit/>
          </a:bodyPr>
          <a:lstStyle/>
          <a:p>
            <a:pPr algn="ctr"/>
            <a:r>
              <a:rPr lang="en-US" dirty="0" smtClean="0">
                <a:solidFill>
                  <a:srgbClr val="EEECE1"/>
                </a:solidFill>
                <a:latin typeface="Museo 300" pitchFamily="50" charset="0"/>
                <a:cs typeface="Museo 700 Regular"/>
              </a:rPr>
              <a:t>Prelim</a:t>
            </a:r>
            <a:br>
              <a:rPr lang="en-US" dirty="0" smtClean="0">
                <a:solidFill>
                  <a:srgbClr val="EEECE1"/>
                </a:solidFill>
                <a:latin typeface="Museo 300" pitchFamily="50" charset="0"/>
                <a:cs typeface="Museo 700 Regular"/>
              </a:rPr>
            </a:br>
            <a:r>
              <a:rPr lang="en-US" dirty="0" smtClean="0">
                <a:solidFill>
                  <a:srgbClr val="EEECE1"/>
                </a:solidFill>
                <a:latin typeface="Museo 300" pitchFamily="50" charset="0"/>
                <a:cs typeface="Museo 700 Regular"/>
              </a:rPr>
              <a:t>Presentation</a:t>
            </a:r>
            <a:endParaRPr lang="en-US" dirty="0">
              <a:solidFill>
                <a:srgbClr val="EEECE1"/>
              </a:solidFill>
              <a:latin typeface="Museo 300" pitchFamily="50" charset="0"/>
              <a:cs typeface="Museo 700 Regular"/>
            </a:endParaRPr>
          </a:p>
        </p:txBody>
      </p:sp>
      <p:sp>
        <p:nvSpPr>
          <p:cNvPr id="12" name="TextBox 11"/>
          <p:cNvSpPr txBox="1"/>
          <p:nvPr/>
        </p:nvSpPr>
        <p:spPr>
          <a:xfrm>
            <a:off x="5100971" y="2036076"/>
            <a:ext cx="1505732" cy="646331"/>
          </a:xfrm>
          <a:prstGeom prst="rect">
            <a:avLst/>
          </a:prstGeom>
          <a:noFill/>
        </p:spPr>
        <p:txBody>
          <a:bodyPr wrap="none" rtlCol="0">
            <a:spAutoFit/>
          </a:bodyPr>
          <a:lstStyle/>
          <a:p>
            <a:pPr algn="ctr"/>
            <a:r>
              <a:rPr lang="en-US" dirty="0" smtClean="0">
                <a:solidFill>
                  <a:srgbClr val="EEECE1"/>
                </a:solidFill>
                <a:latin typeface="Museo 300" pitchFamily="50" charset="0"/>
                <a:cs typeface="Museo 700 Regular"/>
              </a:rPr>
              <a:t>Semis</a:t>
            </a:r>
            <a:br>
              <a:rPr lang="en-US" dirty="0" smtClean="0">
                <a:solidFill>
                  <a:srgbClr val="EEECE1"/>
                </a:solidFill>
                <a:latin typeface="Museo 300" pitchFamily="50" charset="0"/>
                <a:cs typeface="Museo 700 Regular"/>
              </a:rPr>
            </a:br>
            <a:r>
              <a:rPr lang="en-US" dirty="0" smtClean="0">
                <a:solidFill>
                  <a:srgbClr val="EEECE1"/>
                </a:solidFill>
                <a:latin typeface="Museo 300" pitchFamily="50" charset="0"/>
                <a:cs typeface="Museo 700 Regular"/>
              </a:rPr>
              <a:t>Presentation</a:t>
            </a:r>
            <a:endParaRPr lang="en-US" dirty="0">
              <a:solidFill>
                <a:srgbClr val="EEECE1"/>
              </a:solidFill>
              <a:latin typeface="Museo 300" pitchFamily="50" charset="0"/>
              <a:cs typeface="Museo 700 Regular"/>
            </a:endParaRPr>
          </a:p>
        </p:txBody>
      </p:sp>
      <p:sp>
        <p:nvSpPr>
          <p:cNvPr id="13" name="TextBox 12"/>
          <p:cNvSpPr txBox="1"/>
          <p:nvPr/>
        </p:nvSpPr>
        <p:spPr>
          <a:xfrm>
            <a:off x="7564022" y="2086127"/>
            <a:ext cx="1505732" cy="646331"/>
          </a:xfrm>
          <a:prstGeom prst="rect">
            <a:avLst/>
          </a:prstGeom>
          <a:noFill/>
        </p:spPr>
        <p:txBody>
          <a:bodyPr wrap="none" rtlCol="0">
            <a:spAutoFit/>
          </a:bodyPr>
          <a:lstStyle/>
          <a:p>
            <a:pPr algn="ctr"/>
            <a:r>
              <a:rPr lang="en-US" dirty="0" smtClean="0">
                <a:solidFill>
                  <a:srgbClr val="EEECE1"/>
                </a:solidFill>
                <a:latin typeface="Museo 300" pitchFamily="50" charset="0"/>
                <a:cs typeface="Museo 700 Regular"/>
              </a:rPr>
              <a:t>Finals</a:t>
            </a:r>
            <a:br>
              <a:rPr lang="en-US" dirty="0" smtClean="0">
                <a:solidFill>
                  <a:srgbClr val="EEECE1"/>
                </a:solidFill>
                <a:latin typeface="Museo 300" pitchFamily="50" charset="0"/>
                <a:cs typeface="Museo 700 Regular"/>
              </a:rPr>
            </a:br>
            <a:r>
              <a:rPr lang="en-US" dirty="0" smtClean="0">
                <a:solidFill>
                  <a:srgbClr val="EEECE1"/>
                </a:solidFill>
                <a:latin typeface="Museo 300" pitchFamily="50" charset="0"/>
                <a:cs typeface="Museo 700 Regular"/>
              </a:rPr>
              <a:t>Presentation</a:t>
            </a:r>
            <a:endParaRPr lang="en-US" dirty="0">
              <a:solidFill>
                <a:srgbClr val="EEECE1"/>
              </a:solidFill>
              <a:latin typeface="Museo 300" pitchFamily="50" charset="0"/>
              <a:cs typeface="Museo 700 Regular"/>
            </a:endParaRPr>
          </a:p>
        </p:txBody>
      </p:sp>
      <p:sp>
        <p:nvSpPr>
          <p:cNvPr id="14" name="Rounded Rectangle 13"/>
          <p:cNvSpPr/>
          <p:nvPr/>
        </p:nvSpPr>
        <p:spPr>
          <a:xfrm>
            <a:off x="140770" y="3859746"/>
            <a:ext cx="1812919" cy="4782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dirty="0" smtClean="0">
                <a:solidFill>
                  <a:srgbClr val="EEECE1"/>
                </a:solidFill>
                <a:latin typeface="Museo 300" pitchFamily="50" charset="0"/>
                <a:cs typeface="Museo 500 Regular"/>
              </a:rPr>
              <a:t>Planning</a:t>
            </a:r>
            <a:endParaRPr lang="en-US" sz="1700" dirty="0">
              <a:solidFill>
                <a:srgbClr val="EEECE1"/>
              </a:solidFill>
              <a:latin typeface="Museo 300" pitchFamily="50" charset="0"/>
              <a:cs typeface="Museo 500 Regular"/>
            </a:endParaRPr>
          </a:p>
        </p:txBody>
      </p:sp>
      <p:sp>
        <p:nvSpPr>
          <p:cNvPr id="15" name="Rounded Rectangle 14"/>
          <p:cNvSpPr/>
          <p:nvPr/>
        </p:nvSpPr>
        <p:spPr>
          <a:xfrm>
            <a:off x="2072381" y="3859746"/>
            <a:ext cx="3607466" cy="4782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00" dirty="0" smtClean="0">
                <a:solidFill>
                  <a:srgbClr val="EEECE1"/>
                </a:solidFill>
                <a:latin typeface="Museo 300" pitchFamily="50" charset="0"/>
                <a:cs typeface="Museo 500 Regular"/>
              </a:rPr>
              <a:t>Developmental</a:t>
            </a:r>
            <a:endParaRPr lang="en-US" sz="1700" dirty="0">
              <a:solidFill>
                <a:srgbClr val="EEECE1"/>
              </a:solidFill>
              <a:latin typeface="Museo 300" pitchFamily="50" charset="0"/>
              <a:cs typeface="Museo 500 Regular"/>
            </a:endParaRPr>
          </a:p>
        </p:txBody>
      </p:sp>
      <p:sp>
        <p:nvSpPr>
          <p:cNvPr id="16" name="Rounded Rectangle 15"/>
          <p:cNvSpPr/>
          <p:nvPr/>
        </p:nvSpPr>
        <p:spPr>
          <a:xfrm>
            <a:off x="3632457" y="4452672"/>
            <a:ext cx="2421967" cy="478274"/>
          </a:xfrm>
          <a:prstGeom prst="roundRect">
            <a:avLst/>
          </a:prstGeom>
          <a:solidFill>
            <a:schemeClr val="tx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700" dirty="0" smtClean="0">
                <a:solidFill>
                  <a:srgbClr val="EEECE1"/>
                </a:solidFill>
                <a:latin typeface="Museo 300" pitchFamily="50" charset="0"/>
                <a:cs typeface="Museo 500 Regular"/>
              </a:rPr>
              <a:t>Implementation</a:t>
            </a:r>
            <a:endParaRPr lang="en-US" sz="1700" dirty="0">
              <a:solidFill>
                <a:srgbClr val="EEECE1"/>
              </a:solidFill>
              <a:latin typeface="Museo 300" pitchFamily="50" charset="0"/>
              <a:cs typeface="Museo 500 Regular"/>
            </a:endParaRPr>
          </a:p>
        </p:txBody>
      </p:sp>
      <p:sp>
        <p:nvSpPr>
          <p:cNvPr id="17" name="Rounded Rectangle 16"/>
          <p:cNvSpPr/>
          <p:nvPr/>
        </p:nvSpPr>
        <p:spPr>
          <a:xfrm>
            <a:off x="4389176" y="5102280"/>
            <a:ext cx="2036415" cy="478274"/>
          </a:xfrm>
          <a:prstGeom prst="roundRect">
            <a:avLst/>
          </a:prstGeom>
          <a:solidFill>
            <a:srgbClr val="008040"/>
          </a:solidFill>
          <a:ln>
            <a:solidFill>
              <a:srgbClr val="00804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rgbClr val="EEECE1"/>
                </a:solidFill>
                <a:latin typeface="Museo 300" pitchFamily="50" charset="0"/>
                <a:cs typeface="Museo 500 Regular"/>
              </a:rPr>
              <a:t>Alpha Testing</a:t>
            </a:r>
          </a:p>
        </p:txBody>
      </p:sp>
      <p:sp>
        <p:nvSpPr>
          <p:cNvPr id="18" name="Rounded Rectangle 17"/>
          <p:cNvSpPr/>
          <p:nvPr/>
        </p:nvSpPr>
        <p:spPr>
          <a:xfrm>
            <a:off x="6606598" y="5102280"/>
            <a:ext cx="1755888" cy="478274"/>
          </a:xfrm>
          <a:prstGeom prst="roundRect">
            <a:avLst/>
          </a:prstGeom>
          <a:solidFill>
            <a:srgbClr val="000080"/>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EEECE1"/>
                </a:solidFill>
                <a:latin typeface="Museo 300" pitchFamily="50" charset="0"/>
                <a:cs typeface="Museo 500 Regular"/>
              </a:rPr>
              <a:t>Beta Testing</a:t>
            </a:r>
          </a:p>
        </p:txBody>
      </p:sp>
      <p:sp>
        <p:nvSpPr>
          <p:cNvPr id="19" name="Rounded Rectangle 18"/>
          <p:cNvSpPr/>
          <p:nvPr/>
        </p:nvSpPr>
        <p:spPr>
          <a:xfrm>
            <a:off x="6112380" y="5760873"/>
            <a:ext cx="2804143" cy="478274"/>
          </a:xfrm>
          <a:prstGeom prst="roundRect">
            <a:avLst/>
          </a:prstGeom>
          <a:solidFill>
            <a:srgbClr val="804000"/>
          </a:solidFill>
          <a:ln>
            <a:solidFill>
              <a:srgbClr val="8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00" dirty="0" smtClean="0">
                <a:solidFill>
                  <a:srgbClr val="EEECE1"/>
                </a:solidFill>
                <a:latin typeface="Museo 300" pitchFamily="50" charset="0"/>
                <a:cs typeface="Museo 500 Regular"/>
              </a:rPr>
              <a:t>Extensions</a:t>
            </a:r>
          </a:p>
        </p:txBody>
      </p:sp>
      <p:pic>
        <p:nvPicPr>
          <p:cNvPr id="20" name="Picture 19"/>
          <p:cNvPicPr>
            <a:picLocks noChangeAspect="1"/>
          </p:cNvPicPr>
          <p:nvPr/>
        </p:nvPicPr>
        <p:blipFill rotWithShape="1">
          <a:blip r:embed="rId3">
            <a:extLst>
              <a:ext uri="{BEBA8EAE-BF5A-486C-A8C5-ECC9F3942E4B}">
                <a14:imgProps xmlns:a14="http://schemas.microsoft.com/office/drawing/2010/main">
                  <a14:imgLayer r:embed="rId4">
                    <a14:imgEffect>
                      <a14:backgroundRemoval t="13462" b="45513" l="69737" r="96316">
                        <a14:foregroundMark x1="82632" y1="31090" x2="82632" y2="31090"/>
                      </a14:backgroundRemoval>
                    </a14:imgEffect>
                  </a14:imgLayer>
                </a14:imgProps>
              </a:ext>
            </a:extLst>
          </a:blip>
          <a:srcRect l="69649" t="14846" r="3684" b="56196"/>
          <a:stretch/>
        </p:blipFill>
        <p:spPr>
          <a:xfrm>
            <a:off x="643469" y="3752380"/>
            <a:ext cx="814897" cy="726537"/>
          </a:xfrm>
          <a:prstGeom prst="rect">
            <a:avLst/>
          </a:prstGeom>
        </p:spPr>
      </p:pic>
      <p:pic>
        <p:nvPicPr>
          <p:cNvPr id="21" name="Picture 20"/>
          <p:cNvPicPr>
            <a:picLocks noChangeAspect="1"/>
          </p:cNvPicPr>
          <p:nvPr/>
        </p:nvPicPr>
        <p:blipFill rotWithShape="1">
          <a:blip r:embed="rId3">
            <a:extLst>
              <a:ext uri="{BEBA8EAE-BF5A-486C-A8C5-ECC9F3942E4B}">
                <a14:imgProps xmlns:a14="http://schemas.microsoft.com/office/drawing/2010/main">
                  <a14:imgLayer r:embed="rId5">
                    <a14:imgEffect>
                      <a14:backgroundRemoval t="13462" b="45513" l="69737" r="96316">
                        <a14:foregroundMark x1="82632" y1="31090" x2="82632" y2="31090"/>
                      </a14:backgroundRemoval>
                    </a14:imgEffect>
                  </a14:imgLayer>
                </a14:imgProps>
              </a:ext>
            </a:extLst>
          </a:blip>
          <a:srcRect l="69649" t="14846" r="3684" b="56196"/>
          <a:stretch/>
        </p:blipFill>
        <p:spPr>
          <a:xfrm>
            <a:off x="3217336" y="3736545"/>
            <a:ext cx="814897" cy="726537"/>
          </a:xfrm>
          <a:prstGeom prst="rect">
            <a:avLst/>
          </a:prstGeom>
        </p:spPr>
      </p:pic>
      <p:pic>
        <p:nvPicPr>
          <p:cNvPr id="22" name="Picture 21"/>
          <p:cNvPicPr>
            <a:picLocks noChangeAspect="1"/>
          </p:cNvPicPr>
          <p:nvPr/>
        </p:nvPicPr>
        <p:blipFill rotWithShape="1">
          <a:blip r:embed="rId3">
            <a:extLst>
              <a:ext uri="{BEBA8EAE-BF5A-486C-A8C5-ECC9F3942E4B}">
                <a14:imgProps xmlns:a14="http://schemas.microsoft.com/office/drawing/2010/main">
                  <a14:imgLayer r:embed="rId4">
                    <a14:imgEffect>
                      <a14:backgroundRemoval t="13462" b="45513" l="69737" r="96316">
                        <a14:foregroundMark x1="82632" y1="31090" x2="82632" y2="31090"/>
                      </a14:backgroundRemoval>
                    </a14:imgEffect>
                  </a14:imgLayer>
                </a14:imgProps>
              </a:ext>
            </a:extLst>
          </a:blip>
          <a:srcRect l="69649" t="14846" r="3684" b="56196"/>
          <a:stretch/>
        </p:blipFill>
        <p:spPr>
          <a:xfrm>
            <a:off x="5020399" y="5034336"/>
            <a:ext cx="814897" cy="726537"/>
          </a:xfrm>
          <a:prstGeom prst="rect">
            <a:avLst/>
          </a:prstGeom>
        </p:spPr>
      </p:pic>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backgroundRemoval t="13462" b="45513" l="69737" r="96316">
                        <a14:foregroundMark x1="82632" y1="31090" x2="82632" y2="31090"/>
                      </a14:backgroundRemoval>
                    </a14:imgEffect>
                  </a14:imgLayer>
                </a14:imgProps>
              </a:ext>
            </a:extLst>
          </a:blip>
          <a:srcRect l="69649" t="14846" r="3684" b="56196"/>
          <a:stretch/>
        </p:blipFill>
        <p:spPr>
          <a:xfrm>
            <a:off x="4532136" y="4304154"/>
            <a:ext cx="814897" cy="726537"/>
          </a:xfrm>
          <a:prstGeom prst="rect">
            <a:avLst/>
          </a:prstGeom>
        </p:spPr>
      </p:pic>
    </p:spTree>
    <p:extLst>
      <p:ext uri="{BB962C8B-B14F-4D97-AF65-F5344CB8AC3E}">
        <p14:creationId xmlns:p14="http://schemas.microsoft.com/office/powerpoint/2010/main" val="205082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26" presetClass="emph" presetSubtype="0" fill="hold" grpId="0" nodeType="afterEffect">
                                  <p:stCondLst>
                                    <p:cond delay="500"/>
                                  </p:stCondLst>
                                  <p:childTnLst>
                                    <p:animEffect transition="out" filter="fade">
                                      <p:cBhvr>
                                        <p:cTn id="30" dur="500" tmFilter="0, 0; .2, .5; .8, .5; 1, 0"/>
                                        <p:tgtEl>
                                          <p:spTgt spid="19"/>
                                        </p:tgtEl>
                                      </p:cBhvr>
                                    </p:animEffect>
                                    <p:animScale>
                                      <p:cBhvr>
                                        <p:cTn id="31"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2200</TotalTime>
  <Words>1572</Words>
  <Application>Microsoft Office PowerPoint</Application>
  <PresentationFormat>On-screen Show (4:3)</PresentationFormat>
  <Paragraphs>255</Paragraphs>
  <Slides>39</Slides>
  <Notes>30</Notes>
  <HiddenSlides>0</HiddenSlides>
  <MMClips>2</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Introduction</vt:lpstr>
      <vt:lpstr>PowerPoint Presentation</vt:lpstr>
      <vt:lpstr>Objectives</vt:lpstr>
      <vt:lpstr>Target Audience</vt:lpstr>
      <vt:lpstr>Why I-Focus?</vt:lpstr>
      <vt:lpstr>Methodology</vt:lpstr>
      <vt:lpstr>Methodology</vt:lpstr>
      <vt:lpstr>Timeline</vt:lpstr>
      <vt:lpstr>Application</vt:lpstr>
      <vt:lpstr>PowerPoint Presentation</vt:lpstr>
      <vt:lpstr>Devices</vt:lpstr>
      <vt:lpstr>Devices</vt:lpstr>
      <vt:lpstr>Programming Languages</vt:lpstr>
      <vt:lpstr>Features</vt:lpstr>
      <vt:lpstr>Calibration</vt:lpstr>
      <vt:lpstr>Screenshots</vt:lpstr>
      <vt:lpstr>Screenshots</vt:lpstr>
      <vt:lpstr>Screenshots</vt:lpstr>
      <vt:lpstr>Screenshots</vt:lpstr>
      <vt:lpstr>The Full Package</vt:lpstr>
      <vt:lpstr>Live Demo</vt:lpstr>
      <vt:lpstr>Research</vt:lpstr>
      <vt:lpstr>Video</vt:lpstr>
      <vt:lpstr>Research Setup</vt:lpstr>
      <vt:lpstr>Research Procedure</vt:lpstr>
      <vt:lpstr>Research Procedure</vt:lpstr>
      <vt:lpstr>Results - Game</vt:lpstr>
      <vt:lpstr>Comments - Game</vt:lpstr>
      <vt:lpstr>Comments - Game</vt:lpstr>
      <vt:lpstr>Research Procedure</vt:lpstr>
      <vt:lpstr>Results - Website</vt:lpstr>
      <vt:lpstr>Results - Website</vt:lpstr>
      <vt:lpstr>Results - Website</vt:lpstr>
      <vt:lpstr>Findings - Website</vt:lpstr>
      <vt:lpstr>Findings - Others</vt:lpstr>
      <vt:lpstr>Summary</vt:lpstr>
      <vt:lpstr>Looking to the Future...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Leong</dc:creator>
  <cp:lastModifiedBy>Sam</cp:lastModifiedBy>
  <cp:revision>604</cp:revision>
  <dcterms:created xsi:type="dcterms:W3CDTF">2014-06-15T08:09:15Z</dcterms:created>
  <dcterms:modified xsi:type="dcterms:W3CDTF">2014-07-03T12:24:43Z</dcterms:modified>
</cp:coreProperties>
</file>